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5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5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4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130FA6-55D7-7B4E-BA72-4CA5992063A9}" type="doc">
      <dgm:prSet loTypeId="urn:microsoft.com/office/officeart/2005/8/layout/hierarchy3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527D61B-FEE1-0D4A-B131-7570BA933D25}">
      <dgm:prSet phldrT="[Text]" custT="1"/>
      <dgm:spPr/>
      <dgm:t>
        <a:bodyPr/>
        <a:lstStyle/>
        <a:p>
          <a:r>
            <a:rPr lang="en-US" altLang="ko-KR" sz="1800" b="1"/>
            <a:t>development</a:t>
          </a:r>
          <a:endParaRPr lang="en-US" sz="1800" b="1" dirty="0"/>
        </a:p>
      </dgm:t>
    </dgm:pt>
    <dgm:pt modelId="{119BDA96-812A-1347-B6FA-D788B60D9D9F}" type="parTrans" cxnId="{BB797FC7-A43C-2B42-95B3-EF3AC80EC495}">
      <dgm:prSet/>
      <dgm:spPr/>
      <dgm:t>
        <a:bodyPr/>
        <a:lstStyle/>
        <a:p>
          <a:endParaRPr lang="en-US" sz="2400"/>
        </a:p>
      </dgm:t>
    </dgm:pt>
    <dgm:pt modelId="{94E08166-CBEA-7C4F-BF81-D0B920BD57D0}" type="sibTrans" cxnId="{BB797FC7-A43C-2B42-95B3-EF3AC80EC495}">
      <dgm:prSet/>
      <dgm:spPr/>
      <dgm:t>
        <a:bodyPr/>
        <a:lstStyle/>
        <a:p>
          <a:endParaRPr lang="en-US" sz="2400"/>
        </a:p>
      </dgm:t>
    </dgm:pt>
    <dgm:pt modelId="{AB7656E3-54B4-C742-B33C-C0365E129F06}">
      <dgm:prSet phldrT="[Text]" custT="1"/>
      <dgm:spPr/>
      <dgm:t>
        <a:bodyPr/>
        <a:lstStyle/>
        <a:p>
          <a:r>
            <a:rPr lang="en-US" altLang="ko-KR" sz="1800" b="1"/>
            <a:t>maintenance</a:t>
          </a:r>
          <a:endParaRPr lang="en-US" sz="1800" b="1" dirty="0"/>
        </a:p>
      </dgm:t>
    </dgm:pt>
    <dgm:pt modelId="{42083F0E-0A2A-744D-9DF2-82FC6C698D0F}" type="parTrans" cxnId="{83A565F6-7153-DC44-8C64-5385BCF47E73}">
      <dgm:prSet/>
      <dgm:spPr/>
      <dgm:t>
        <a:bodyPr/>
        <a:lstStyle/>
        <a:p>
          <a:endParaRPr lang="en-US" sz="2400"/>
        </a:p>
      </dgm:t>
    </dgm:pt>
    <dgm:pt modelId="{6B92DCC9-5D44-AA49-8C46-A3C70E127D93}" type="sibTrans" cxnId="{83A565F6-7153-DC44-8C64-5385BCF47E73}">
      <dgm:prSet/>
      <dgm:spPr/>
      <dgm:t>
        <a:bodyPr/>
        <a:lstStyle/>
        <a:p>
          <a:endParaRPr lang="en-US" sz="2400"/>
        </a:p>
      </dgm:t>
    </dgm:pt>
    <dgm:pt modelId="{689D2D3D-618B-804F-BE56-359A550A2360}">
      <dgm:prSet phldrT="[Text]" custT="1"/>
      <dgm:spPr/>
      <dgm:t>
        <a:bodyPr/>
        <a:lstStyle/>
        <a:p>
          <a:r>
            <a:rPr lang="en-US" sz="4400" dirty="0"/>
            <a:t>ALM</a:t>
          </a:r>
        </a:p>
      </dgm:t>
    </dgm:pt>
    <dgm:pt modelId="{D6C212F6-740C-BB42-9A5D-17946AE3D618}" type="parTrans" cxnId="{225163A4-5069-8E40-9B0A-31C508F95DA2}">
      <dgm:prSet/>
      <dgm:spPr/>
      <dgm:t>
        <a:bodyPr/>
        <a:lstStyle/>
        <a:p>
          <a:endParaRPr lang="en-US" sz="2400"/>
        </a:p>
      </dgm:t>
    </dgm:pt>
    <dgm:pt modelId="{B573DAC8-34E6-2E4F-8222-DECD3E2E5086}" type="sibTrans" cxnId="{225163A4-5069-8E40-9B0A-31C508F95DA2}">
      <dgm:prSet/>
      <dgm:spPr/>
      <dgm:t>
        <a:bodyPr/>
        <a:lstStyle/>
        <a:p>
          <a:endParaRPr lang="en-US" sz="2400"/>
        </a:p>
      </dgm:t>
    </dgm:pt>
    <dgm:pt modelId="{133DBDCA-C1D6-A645-BE63-0DF1CC30526A}">
      <dgm:prSet phldrT="[Text]" custT="1"/>
      <dgm:spPr/>
      <dgm:t>
        <a:bodyPr/>
        <a:lstStyle/>
        <a:p>
          <a:r>
            <a:rPr lang="en-US" altLang="ko-KR" sz="1800" b="1"/>
            <a:t>governance</a:t>
          </a:r>
          <a:endParaRPr lang="en-US" sz="1800" b="1" dirty="0"/>
        </a:p>
      </dgm:t>
    </dgm:pt>
    <dgm:pt modelId="{F1B3AEC0-C5D4-1A4A-A62D-0AFC688D79CD}" type="parTrans" cxnId="{E81C3E6D-3C00-024D-A4FF-6465C5289224}">
      <dgm:prSet/>
      <dgm:spPr/>
      <dgm:t>
        <a:bodyPr/>
        <a:lstStyle/>
        <a:p>
          <a:endParaRPr lang="en-US" sz="2400"/>
        </a:p>
      </dgm:t>
    </dgm:pt>
    <dgm:pt modelId="{67929C2F-E181-B941-BFEF-A57E68EA9CB6}" type="sibTrans" cxnId="{E81C3E6D-3C00-024D-A4FF-6465C5289224}">
      <dgm:prSet/>
      <dgm:spPr/>
      <dgm:t>
        <a:bodyPr/>
        <a:lstStyle/>
        <a:p>
          <a:endParaRPr lang="en-US" sz="2400"/>
        </a:p>
      </dgm:t>
    </dgm:pt>
    <dgm:pt modelId="{A5F5C442-A68A-0F4F-B2AB-B77D9841612D}" type="pres">
      <dgm:prSet presAssocID="{67130FA6-55D7-7B4E-BA72-4CA5992063A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B2CDC9-DD56-1C47-8C17-A90DC57BA694}" type="pres">
      <dgm:prSet presAssocID="{689D2D3D-618B-804F-BE56-359A550A2360}" presName="root" presStyleCnt="0"/>
      <dgm:spPr/>
    </dgm:pt>
    <dgm:pt modelId="{083DEE37-D267-B243-BBAE-83F8503F17EC}" type="pres">
      <dgm:prSet presAssocID="{689D2D3D-618B-804F-BE56-359A550A2360}" presName="rootComposite" presStyleCnt="0"/>
      <dgm:spPr/>
    </dgm:pt>
    <dgm:pt modelId="{4D8D270D-15A4-9045-9E6B-BA7C4F5D17EB}" type="pres">
      <dgm:prSet presAssocID="{689D2D3D-618B-804F-BE56-359A550A2360}" presName="rootText" presStyleLbl="node1" presStyleIdx="0" presStyleCnt="1" custScaleX="150372"/>
      <dgm:spPr/>
    </dgm:pt>
    <dgm:pt modelId="{C0DF1429-8268-D249-92A1-C929F8C4B82A}" type="pres">
      <dgm:prSet presAssocID="{689D2D3D-618B-804F-BE56-359A550A2360}" presName="rootConnector" presStyleLbl="node1" presStyleIdx="0" presStyleCnt="1"/>
      <dgm:spPr/>
    </dgm:pt>
    <dgm:pt modelId="{6E2AD2D6-220A-2945-A272-4668E7FAE99C}" type="pres">
      <dgm:prSet presAssocID="{689D2D3D-618B-804F-BE56-359A550A2360}" presName="childShape" presStyleCnt="0"/>
      <dgm:spPr/>
    </dgm:pt>
    <dgm:pt modelId="{015FEBBD-B5F1-CA4B-B73E-61016478BB6A}" type="pres">
      <dgm:prSet presAssocID="{F1B3AEC0-C5D4-1A4A-A62D-0AFC688D79CD}" presName="Name13" presStyleLbl="parChTrans1D2" presStyleIdx="0" presStyleCnt="3"/>
      <dgm:spPr/>
    </dgm:pt>
    <dgm:pt modelId="{3DF8F453-5EC8-3D4E-89E0-DDEC24433C37}" type="pres">
      <dgm:prSet presAssocID="{133DBDCA-C1D6-A645-BE63-0DF1CC30526A}" presName="childText" presStyleLbl="bgAcc1" presStyleIdx="0" presStyleCnt="3" custScaleX="150372">
        <dgm:presLayoutVars>
          <dgm:bulletEnabled val="1"/>
        </dgm:presLayoutVars>
      </dgm:prSet>
      <dgm:spPr/>
    </dgm:pt>
    <dgm:pt modelId="{5FA8B408-3C29-8444-97C4-BA225CC1731D}" type="pres">
      <dgm:prSet presAssocID="{119BDA96-812A-1347-B6FA-D788B60D9D9F}" presName="Name13" presStyleLbl="parChTrans1D2" presStyleIdx="1" presStyleCnt="3"/>
      <dgm:spPr/>
    </dgm:pt>
    <dgm:pt modelId="{845B203F-A20A-684C-9F24-70920B17A3ED}" type="pres">
      <dgm:prSet presAssocID="{D527D61B-FEE1-0D4A-B131-7570BA933D25}" presName="childText" presStyleLbl="bgAcc1" presStyleIdx="1" presStyleCnt="3" custScaleX="150372">
        <dgm:presLayoutVars>
          <dgm:bulletEnabled val="1"/>
        </dgm:presLayoutVars>
      </dgm:prSet>
      <dgm:spPr/>
    </dgm:pt>
    <dgm:pt modelId="{E7ABF511-F877-E243-B195-B0BC2B3BF242}" type="pres">
      <dgm:prSet presAssocID="{42083F0E-0A2A-744D-9DF2-82FC6C698D0F}" presName="Name13" presStyleLbl="parChTrans1D2" presStyleIdx="2" presStyleCnt="3"/>
      <dgm:spPr/>
    </dgm:pt>
    <dgm:pt modelId="{496D2A51-83F5-D647-94F2-C437590EE66B}" type="pres">
      <dgm:prSet presAssocID="{AB7656E3-54B4-C742-B33C-C0365E129F06}" presName="childText" presStyleLbl="bgAcc1" presStyleIdx="2" presStyleCnt="3" custScaleX="150372">
        <dgm:presLayoutVars>
          <dgm:bulletEnabled val="1"/>
        </dgm:presLayoutVars>
      </dgm:prSet>
      <dgm:spPr/>
    </dgm:pt>
  </dgm:ptLst>
  <dgm:cxnLst>
    <dgm:cxn modelId="{92796608-1853-EB4D-90C8-1B96462C8A8E}" type="presOf" srcId="{119BDA96-812A-1347-B6FA-D788B60D9D9F}" destId="{5FA8B408-3C29-8444-97C4-BA225CC1731D}" srcOrd="0" destOrd="0" presId="urn:microsoft.com/office/officeart/2005/8/layout/hierarchy3"/>
    <dgm:cxn modelId="{FC6E2C1E-A2FA-A246-B2C9-FB9694D7C37D}" type="presOf" srcId="{689D2D3D-618B-804F-BE56-359A550A2360}" destId="{C0DF1429-8268-D249-92A1-C929F8C4B82A}" srcOrd="1" destOrd="0" presId="urn:microsoft.com/office/officeart/2005/8/layout/hierarchy3"/>
    <dgm:cxn modelId="{87E7321E-710A-9C4C-BD4C-44830C1A57FC}" type="presOf" srcId="{D527D61B-FEE1-0D4A-B131-7570BA933D25}" destId="{845B203F-A20A-684C-9F24-70920B17A3ED}" srcOrd="0" destOrd="0" presId="urn:microsoft.com/office/officeart/2005/8/layout/hierarchy3"/>
    <dgm:cxn modelId="{66173661-8DE6-8A44-903A-7D0EBCE37CA8}" type="presOf" srcId="{67130FA6-55D7-7B4E-BA72-4CA5992063A9}" destId="{A5F5C442-A68A-0F4F-B2AB-B77D9841612D}" srcOrd="0" destOrd="0" presId="urn:microsoft.com/office/officeart/2005/8/layout/hierarchy3"/>
    <dgm:cxn modelId="{08460563-5AAB-634B-9A1B-23EE4A97D571}" type="presOf" srcId="{AB7656E3-54B4-C742-B33C-C0365E129F06}" destId="{496D2A51-83F5-D647-94F2-C437590EE66B}" srcOrd="0" destOrd="0" presId="urn:microsoft.com/office/officeart/2005/8/layout/hierarchy3"/>
    <dgm:cxn modelId="{E81C3E6D-3C00-024D-A4FF-6465C5289224}" srcId="{689D2D3D-618B-804F-BE56-359A550A2360}" destId="{133DBDCA-C1D6-A645-BE63-0DF1CC30526A}" srcOrd="0" destOrd="0" parTransId="{F1B3AEC0-C5D4-1A4A-A62D-0AFC688D79CD}" sibTransId="{67929C2F-E181-B941-BFEF-A57E68EA9CB6}"/>
    <dgm:cxn modelId="{81EBCC50-CD50-D44F-B13F-6482235C7D97}" type="presOf" srcId="{F1B3AEC0-C5D4-1A4A-A62D-0AFC688D79CD}" destId="{015FEBBD-B5F1-CA4B-B73E-61016478BB6A}" srcOrd="0" destOrd="0" presId="urn:microsoft.com/office/officeart/2005/8/layout/hierarchy3"/>
    <dgm:cxn modelId="{97F1BC52-0D4B-E042-BC24-0358B0A1F51C}" type="presOf" srcId="{42083F0E-0A2A-744D-9DF2-82FC6C698D0F}" destId="{E7ABF511-F877-E243-B195-B0BC2B3BF242}" srcOrd="0" destOrd="0" presId="urn:microsoft.com/office/officeart/2005/8/layout/hierarchy3"/>
    <dgm:cxn modelId="{225163A4-5069-8E40-9B0A-31C508F95DA2}" srcId="{67130FA6-55D7-7B4E-BA72-4CA5992063A9}" destId="{689D2D3D-618B-804F-BE56-359A550A2360}" srcOrd="0" destOrd="0" parTransId="{D6C212F6-740C-BB42-9A5D-17946AE3D618}" sibTransId="{B573DAC8-34E6-2E4F-8222-DECD3E2E5086}"/>
    <dgm:cxn modelId="{10EADAA4-4EE0-B54D-B067-8F815941A927}" type="presOf" srcId="{689D2D3D-618B-804F-BE56-359A550A2360}" destId="{4D8D270D-15A4-9045-9E6B-BA7C4F5D17EB}" srcOrd="0" destOrd="0" presId="urn:microsoft.com/office/officeart/2005/8/layout/hierarchy3"/>
    <dgm:cxn modelId="{70B278BF-7560-2C44-9344-E112AE15945A}" type="presOf" srcId="{133DBDCA-C1D6-A645-BE63-0DF1CC30526A}" destId="{3DF8F453-5EC8-3D4E-89E0-DDEC24433C37}" srcOrd="0" destOrd="0" presId="urn:microsoft.com/office/officeart/2005/8/layout/hierarchy3"/>
    <dgm:cxn modelId="{BB797FC7-A43C-2B42-95B3-EF3AC80EC495}" srcId="{689D2D3D-618B-804F-BE56-359A550A2360}" destId="{D527D61B-FEE1-0D4A-B131-7570BA933D25}" srcOrd="1" destOrd="0" parTransId="{119BDA96-812A-1347-B6FA-D788B60D9D9F}" sibTransId="{94E08166-CBEA-7C4F-BF81-D0B920BD57D0}"/>
    <dgm:cxn modelId="{83A565F6-7153-DC44-8C64-5385BCF47E73}" srcId="{689D2D3D-618B-804F-BE56-359A550A2360}" destId="{AB7656E3-54B4-C742-B33C-C0365E129F06}" srcOrd="2" destOrd="0" parTransId="{42083F0E-0A2A-744D-9DF2-82FC6C698D0F}" sibTransId="{6B92DCC9-5D44-AA49-8C46-A3C70E127D93}"/>
    <dgm:cxn modelId="{039DA139-8AC6-9247-AFF6-0E821E49F52A}" type="presParOf" srcId="{A5F5C442-A68A-0F4F-B2AB-B77D9841612D}" destId="{BAB2CDC9-DD56-1C47-8C17-A90DC57BA694}" srcOrd="0" destOrd="0" presId="urn:microsoft.com/office/officeart/2005/8/layout/hierarchy3"/>
    <dgm:cxn modelId="{42B4A526-21B2-5940-A773-47DBB180BEF2}" type="presParOf" srcId="{BAB2CDC9-DD56-1C47-8C17-A90DC57BA694}" destId="{083DEE37-D267-B243-BBAE-83F8503F17EC}" srcOrd="0" destOrd="0" presId="urn:microsoft.com/office/officeart/2005/8/layout/hierarchy3"/>
    <dgm:cxn modelId="{01A295FA-0AAD-2843-8362-072051B77132}" type="presParOf" srcId="{083DEE37-D267-B243-BBAE-83F8503F17EC}" destId="{4D8D270D-15A4-9045-9E6B-BA7C4F5D17EB}" srcOrd="0" destOrd="0" presId="urn:microsoft.com/office/officeart/2005/8/layout/hierarchy3"/>
    <dgm:cxn modelId="{65C99892-084B-6141-9E46-6119B20BFEB9}" type="presParOf" srcId="{083DEE37-D267-B243-BBAE-83F8503F17EC}" destId="{C0DF1429-8268-D249-92A1-C929F8C4B82A}" srcOrd="1" destOrd="0" presId="urn:microsoft.com/office/officeart/2005/8/layout/hierarchy3"/>
    <dgm:cxn modelId="{2BBF3F2E-3613-7745-910B-D1A215C2D20F}" type="presParOf" srcId="{BAB2CDC9-DD56-1C47-8C17-A90DC57BA694}" destId="{6E2AD2D6-220A-2945-A272-4668E7FAE99C}" srcOrd="1" destOrd="0" presId="urn:microsoft.com/office/officeart/2005/8/layout/hierarchy3"/>
    <dgm:cxn modelId="{28195DF4-D846-8849-BB99-AA76B00735BC}" type="presParOf" srcId="{6E2AD2D6-220A-2945-A272-4668E7FAE99C}" destId="{015FEBBD-B5F1-CA4B-B73E-61016478BB6A}" srcOrd="0" destOrd="0" presId="urn:microsoft.com/office/officeart/2005/8/layout/hierarchy3"/>
    <dgm:cxn modelId="{13D4F52D-0F58-AC48-AA1E-5FA79B8F4E0D}" type="presParOf" srcId="{6E2AD2D6-220A-2945-A272-4668E7FAE99C}" destId="{3DF8F453-5EC8-3D4E-89E0-DDEC24433C37}" srcOrd="1" destOrd="0" presId="urn:microsoft.com/office/officeart/2005/8/layout/hierarchy3"/>
    <dgm:cxn modelId="{D76B2D24-7A53-8149-9CCA-9DA5C0E9EFD8}" type="presParOf" srcId="{6E2AD2D6-220A-2945-A272-4668E7FAE99C}" destId="{5FA8B408-3C29-8444-97C4-BA225CC1731D}" srcOrd="2" destOrd="0" presId="urn:microsoft.com/office/officeart/2005/8/layout/hierarchy3"/>
    <dgm:cxn modelId="{92617E98-9AFF-3F43-9EC5-A9615F362047}" type="presParOf" srcId="{6E2AD2D6-220A-2945-A272-4668E7FAE99C}" destId="{845B203F-A20A-684C-9F24-70920B17A3ED}" srcOrd="3" destOrd="0" presId="urn:microsoft.com/office/officeart/2005/8/layout/hierarchy3"/>
    <dgm:cxn modelId="{9C8B1311-0EEB-8C42-B595-3BDD831BFA28}" type="presParOf" srcId="{6E2AD2D6-220A-2945-A272-4668E7FAE99C}" destId="{E7ABF511-F877-E243-B195-B0BC2B3BF242}" srcOrd="4" destOrd="0" presId="urn:microsoft.com/office/officeart/2005/8/layout/hierarchy3"/>
    <dgm:cxn modelId="{45116B7E-C6F2-3048-AF84-FD3201B48DEF}" type="presParOf" srcId="{6E2AD2D6-220A-2945-A272-4668E7FAE99C}" destId="{496D2A51-83F5-D647-94F2-C437590EE66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D83075-7ACA-4B48-BD82-091629DDA9F0}" type="doc">
      <dgm:prSet loTypeId="urn:microsoft.com/office/officeart/2005/8/layout/vList5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A1770B-F77D-C04A-814C-294366F53E17}">
      <dgm:prSet phldrT="[Text]"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requirements management</a:t>
          </a:r>
          <a:endParaRPr lang="en-US" sz="2000" b="0" i="0" spc="0" dirty="0">
            <a:latin typeface="Arial Bold"/>
            <a:cs typeface="Arial Bold"/>
          </a:endParaRPr>
        </a:p>
      </dgm:t>
    </dgm:pt>
    <dgm:pt modelId="{B449F307-46DE-CA4D-9B76-C4FDF9204FA5}" type="parTrans" cxnId="{C1926767-B443-D746-A821-72AE677B14C9}">
      <dgm:prSet/>
      <dgm:spPr/>
      <dgm:t>
        <a:bodyPr/>
        <a:lstStyle/>
        <a:p>
          <a:endParaRPr lang="en-US" sz="5400"/>
        </a:p>
      </dgm:t>
    </dgm:pt>
    <dgm:pt modelId="{DBCA808E-0F88-5B4A-AE7E-FF5D665B4833}" type="sibTrans" cxnId="{C1926767-B443-D746-A821-72AE677B14C9}">
      <dgm:prSet custT="1"/>
      <dgm:spPr/>
      <dgm:t>
        <a:bodyPr/>
        <a:lstStyle/>
        <a:p>
          <a:endParaRPr lang="en-US" sz="1200"/>
        </a:p>
      </dgm:t>
    </dgm:pt>
    <dgm:pt modelId="{8B2DA4E6-5030-B547-9C63-1764A08E1403}">
      <dgm:prSet custT="1"/>
      <dgm:spPr/>
      <dgm:t>
        <a:bodyPr/>
        <a:lstStyle/>
        <a:p>
          <a:r>
            <a:rPr lang="en-US" altLang="ko-KR" sz="2000" b="0" i="0" spc="0" dirty="0">
              <a:latin typeface="Arial Bold"/>
              <a:cs typeface="Arial Bold"/>
            </a:rPr>
            <a:t>software architecture</a:t>
          </a:r>
        </a:p>
      </dgm:t>
    </dgm:pt>
    <dgm:pt modelId="{32486267-3FB7-E348-BCC7-169FF1028C6E}" type="parTrans" cxnId="{EDEBBD35-66CE-ED44-BC88-2B11B9333829}">
      <dgm:prSet/>
      <dgm:spPr/>
      <dgm:t>
        <a:bodyPr/>
        <a:lstStyle/>
        <a:p>
          <a:endParaRPr lang="en-US" sz="5400"/>
        </a:p>
      </dgm:t>
    </dgm:pt>
    <dgm:pt modelId="{64D239C6-B539-7A4A-B2FE-1B04978E3474}" type="sibTrans" cxnId="{EDEBBD35-66CE-ED44-BC88-2B11B9333829}">
      <dgm:prSet custT="1"/>
      <dgm:spPr/>
      <dgm:t>
        <a:bodyPr/>
        <a:lstStyle/>
        <a:p>
          <a:endParaRPr lang="en-US" sz="1200"/>
        </a:p>
      </dgm:t>
    </dgm:pt>
    <dgm:pt modelId="{07808382-62A8-5342-9995-17A8AC901772}">
      <dgm:prSet custT="1"/>
      <dgm:spPr/>
      <dgm:t>
        <a:bodyPr/>
        <a:lstStyle/>
        <a:p>
          <a:r>
            <a:rPr lang="en-US" altLang="ko-KR" sz="2000" b="0" i="0" spc="0" dirty="0">
              <a:latin typeface="Arial Bold"/>
              <a:cs typeface="Arial Bold"/>
            </a:rPr>
            <a:t>computer programming</a:t>
          </a:r>
        </a:p>
      </dgm:t>
    </dgm:pt>
    <dgm:pt modelId="{04100F40-5411-8647-872B-29EC96236974}" type="parTrans" cxnId="{2399C08C-59EB-0942-BEA0-90812323B258}">
      <dgm:prSet/>
      <dgm:spPr/>
      <dgm:t>
        <a:bodyPr/>
        <a:lstStyle/>
        <a:p>
          <a:endParaRPr lang="en-US" sz="5400"/>
        </a:p>
      </dgm:t>
    </dgm:pt>
    <dgm:pt modelId="{21AC9C02-781E-1347-AB39-3BDE8A1DEA50}" type="sibTrans" cxnId="{2399C08C-59EB-0942-BEA0-90812323B258}">
      <dgm:prSet custT="1"/>
      <dgm:spPr/>
      <dgm:t>
        <a:bodyPr/>
        <a:lstStyle/>
        <a:p>
          <a:endParaRPr lang="en-US" sz="1200"/>
        </a:p>
      </dgm:t>
    </dgm:pt>
    <dgm:pt modelId="{58C4E6CF-6257-8546-9DB4-FEDA9DF9FC8C}">
      <dgm:prSet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software testing</a:t>
          </a:r>
          <a:endParaRPr lang="en-US" altLang="ko-KR" sz="2000" b="0" i="0" spc="0" dirty="0">
            <a:latin typeface="Arial Bold"/>
            <a:cs typeface="Arial Bold"/>
          </a:endParaRPr>
        </a:p>
      </dgm:t>
    </dgm:pt>
    <dgm:pt modelId="{A2A187E6-1D19-2943-84D2-6AE7E36ABD8A}" type="parTrans" cxnId="{CF913BCE-EBED-B244-B0CC-1516069CFBFB}">
      <dgm:prSet/>
      <dgm:spPr/>
      <dgm:t>
        <a:bodyPr/>
        <a:lstStyle/>
        <a:p>
          <a:endParaRPr lang="en-US" sz="5400"/>
        </a:p>
      </dgm:t>
    </dgm:pt>
    <dgm:pt modelId="{5B6B2C34-A2F9-8548-930B-53BECA94BCB5}" type="sibTrans" cxnId="{CF913BCE-EBED-B244-B0CC-1516069CFBFB}">
      <dgm:prSet custT="1"/>
      <dgm:spPr/>
      <dgm:t>
        <a:bodyPr/>
        <a:lstStyle/>
        <a:p>
          <a:endParaRPr lang="en-US" sz="1200"/>
        </a:p>
      </dgm:t>
    </dgm:pt>
    <dgm:pt modelId="{F3B57708-C547-EC4D-A046-54C92701683B}">
      <dgm:prSet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software maintenance</a:t>
          </a:r>
          <a:endParaRPr lang="en-US" altLang="ko-KR" sz="2000" b="0" i="0" spc="0" dirty="0">
            <a:latin typeface="Arial Bold"/>
            <a:cs typeface="Arial Bold"/>
          </a:endParaRPr>
        </a:p>
      </dgm:t>
    </dgm:pt>
    <dgm:pt modelId="{32EB7FCE-8B39-B244-BA44-3085B877850B}" type="parTrans" cxnId="{9D7A8B2E-0F15-AF4C-9421-B9CCFB387AF6}">
      <dgm:prSet/>
      <dgm:spPr/>
      <dgm:t>
        <a:bodyPr/>
        <a:lstStyle/>
        <a:p>
          <a:endParaRPr lang="en-US" sz="5400"/>
        </a:p>
      </dgm:t>
    </dgm:pt>
    <dgm:pt modelId="{089E0BC8-F18A-354F-8B84-AC73E355AB51}" type="sibTrans" cxnId="{9D7A8B2E-0F15-AF4C-9421-B9CCFB387AF6}">
      <dgm:prSet custT="1"/>
      <dgm:spPr/>
      <dgm:t>
        <a:bodyPr/>
        <a:lstStyle/>
        <a:p>
          <a:endParaRPr lang="en-US" sz="1200"/>
        </a:p>
      </dgm:t>
    </dgm:pt>
    <dgm:pt modelId="{EAD386AE-0943-6F43-A800-83D953B4D9BC}">
      <dgm:prSet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change management</a:t>
          </a:r>
          <a:endParaRPr lang="en-US" altLang="ko-KR" sz="2000" b="0" i="0" spc="0" dirty="0">
            <a:latin typeface="Arial Bold"/>
            <a:cs typeface="Arial Bold"/>
          </a:endParaRPr>
        </a:p>
      </dgm:t>
    </dgm:pt>
    <dgm:pt modelId="{9CA782CA-CB64-6148-833D-98565D357269}" type="parTrans" cxnId="{EDDB879C-C17B-7941-AE1B-34E94D3DF0C2}">
      <dgm:prSet/>
      <dgm:spPr/>
      <dgm:t>
        <a:bodyPr/>
        <a:lstStyle/>
        <a:p>
          <a:endParaRPr lang="en-US" sz="5400"/>
        </a:p>
      </dgm:t>
    </dgm:pt>
    <dgm:pt modelId="{08C80E2C-BEB2-6B42-8F5F-89AE2538B223}" type="sibTrans" cxnId="{EDDB879C-C17B-7941-AE1B-34E94D3DF0C2}">
      <dgm:prSet custT="1"/>
      <dgm:spPr/>
      <dgm:t>
        <a:bodyPr/>
        <a:lstStyle/>
        <a:p>
          <a:endParaRPr lang="en-US" sz="1200"/>
        </a:p>
      </dgm:t>
    </dgm:pt>
    <dgm:pt modelId="{90625712-0840-F745-A8A8-DE812117FCF6}">
      <dgm:prSet custT="1"/>
      <dgm:spPr/>
      <dgm:t>
        <a:bodyPr/>
        <a:lstStyle/>
        <a:p>
          <a:r>
            <a:rPr lang="en-US" altLang="ko-KR" sz="2000" b="0" i="0" spc="0" dirty="0">
              <a:latin typeface="Arial Bold"/>
              <a:cs typeface="Arial Bold"/>
            </a:rPr>
            <a:t>continuous integration</a:t>
          </a:r>
        </a:p>
      </dgm:t>
    </dgm:pt>
    <dgm:pt modelId="{B1A8634B-15EA-C741-B954-9C3B6649EBA8}" type="parTrans" cxnId="{DD3B05A6-7F62-1C43-9E22-44FC7D5CD7CA}">
      <dgm:prSet/>
      <dgm:spPr/>
      <dgm:t>
        <a:bodyPr/>
        <a:lstStyle/>
        <a:p>
          <a:endParaRPr lang="en-US" sz="5400"/>
        </a:p>
      </dgm:t>
    </dgm:pt>
    <dgm:pt modelId="{0D9DECD3-9C79-9044-8593-D9AA2EAE21B2}" type="sibTrans" cxnId="{DD3B05A6-7F62-1C43-9E22-44FC7D5CD7CA}">
      <dgm:prSet custT="1"/>
      <dgm:spPr/>
      <dgm:t>
        <a:bodyPr/>
        <a:lstStyle/>
        <a:p>
          <a:endParaRPr lang="en-US" sz="1200"/>
        </a:p>
      </dgm:t>
    </dgm:pt>
    <dgm:pt modelId="{4F622738-1F39-8B4F-B466-04EB545CD412}">
      <dgm:prSet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project management</a:t>
          </a:r>
          <a:endParaRPr lang="en-US" altLang="ko-KR" sz="2000" b="0" i="0" spc="0" dirty="0">
            <a:latin typeface="Arial Bold"/>
            <a:cs typeface="Arial Bold"/>
          </a:endParaRPr>
        </a:p>
      </dgm:t>
    </dgm:pt>
    <dgm:pt modelId="{23C5186C-675F-8A49-BA79-0DCE27B22DC7}" type="parTrans" cxnId="{9E5D516D-9277-9D41-B979-3324AB8053E1}">
      <dgm:prSet/>
      <dgm:spPr/>
      <dgm:t>
        <a:bodyPr/>
        <a:lstStyle/>
        <a:p>
          <a:endParaRPr lang="en-US" sz="5400"/>
        </a:p>
      </dgm:t>
    </dgm:pt>
    <dgm:pt modelId="{E764AD59-ECCD-1D48-A6A0-042D5BF3ED07}" type="sibTrans" cxnId="{9E5D516D-9277-9D41-B979-3324AB8053E1}">
      <dgm:prSet custT="1"/>
      <dgm:spPr/>
      <dgm:t>
        <a:bodyPr/>
        <a:lstStyle/>
        <a:p>
          <a:endParaRPr lang="en-US" sz="1200"/>
        </a:p>
      </dgm:t>
    </dgm:pt>
    <dgm:pt modelId="{3C108059-E188-0648-A253-49AE32051AD6}">
      <dgm:prSet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release management</a:t>
          </a:r>
          <a:endParaRPr lang="ko-KR" altLang="en-US" sz="2000" b="0" i="0" spc="0" dirty="0">
            <a:latin typeface="Arial Bold"/>
            <a:cs typeface="Arial Bold"/>
          </a:endParaRPr>
        </a:p>
      </dgm:t>
    </dgm:pt>
    <dgm:pt modelId="{4603E744-D7CF-AB47-8A8A-47C1D4298949}" type="parTrans" cxnId="{C07D395C-70B4-1249-A497-05943CE2337A}">
      <dgm:prSet/>
      <dgm:spPr/>
      <dgm:t>
        <a:bodyPr/>
        <a:lstStyle/>
        <a:p>
          <a:endParaRPr lang="en-US" sz="5400"/>
        </a:p>
      </dgm:t>
    </dgm:pt>
    <dgm:pt modelId="{C08EA46E-B03E-1B4B-B3FF-F707882D1564}" type="sibTrans" cxnId="{C07D395C-70B4-1249-A497-05943CE2337A}">
      <dgm:prSet custT="1"/>
      <dgm:spPr/>
      <dgm:t>
        <a:bodyPr/>
        <a:lstStyle/>
        <a:p>
          <a:endParaRPr lang="en-US" sz="1200"/>
        </a:p>
      </dgm:t>
    </dgm:pt>
    <dgm:pt modelId="{400883CC-8FFD-1241-AB99-07B6893D0742}" type="pres">
      <dgm:prSet presAssocID="{3BD83075-7ACA-4B48-BD82-091629DDA9F0}" presName="Name0" presStyleCnt="0">
        <dgm:presLayoutVars>
          <dgm:dir/>
          <dgm:animLvl val="lvl"/>
          <dgm:resizeHandles val="exact"/>
        </dgm:presLayoutVars>
      </dgm:prSet>
      <dgm:spPr/>
    </dgm:pt>
    <dgm:pt modelId="{3AFABFEF-36D5-4B4B-B8F7-062C5734B82E}" type="pres">
      <dgm:prSet presAssocID="{D7A1770B-F77D-C04A-814C-294366F53E17}" presName="linNode" presStyleCnt="0"/>
      <dgm:spPr/>
    </dgm:pt>
    <dgm:pt modelId="{A7646EFB-AFBF-3D42-B33E-F58A28E9C2AA}" type="pres">
      <dgm:prSet presAssocID="{D7A1770B-F77D-C04A-814C-294366F53E17}" presName="parentText" presStyleLbl="node1" presStyleIdx="0" presStyleCnt="9" custScaleX="182379">
        <dgm:presLayoutVars>
          <dgm:chMax val="1"/>
          <dgm:bulletEnabled val="1"/>
        </dgm:presLayoutVars>
      </dgm:prSet>
      <dgm:spPr/>
    </dgm:pt>
    <dgm:pt modelId="{CFA85B2D-4D2D-744A-BDA0-E92B50E0D218}" type="pres">
      <dgm:prSet presAssocID="{DBCA808E-0F88-5B4A-AE7E-FF5D665B4833}" presName="sp" presStyleCnt="0"/>
      <dgm:spPr/>
    </dgm:pt>
    <dgm:pt modelId="{FE071EE1-42F3-9E41-A05D-4D89B03020EB}" type="pres">
      <dgm:prSet presAssocID="{8B2DA4E6-5030-B547-9C63-1764A08E1403}" presName="linNode" presStyleCnt="0"/>
      <dgm:spPr/>
    </dgm:pt>
    <dgm:pt modelId="{D5C020EF-AF7A-3644-BB11-56BDA4D2AE04}" type="pres">
      <dgm:prSet presAssocID="{8B2DA4E6-5030-B547-9C63-1764A08E1403}" presName="parentText" presStyleLbl="node1" presStyleIdx="1" presStyleCnt="9" custScaleX="182379">
        <dgm:presLayoutVars>
          <dgm:chMax val="1"/>
          <dgm:bulletEnabled val="1"/>
        </dgm:presLayoutVars>
      </dgm:prSet>
      <dgm:spPr/>
    </dgm:pt>
    <dgm:pt modelId="{7D14EAC0-1E28-1447-8161-7B8CBABC279F}" type="pres">
      <dgm:prSet presAssocID="{64D239C6-B539-7A4A-B2FE-1B04978E3474}" presName="sp" presStyleCnt="0"/>
      <dgm:spPr/>
    </dgm:pt>
    <dgm:pt modelId="{D0DAFDD6-02A7-754E-829E-882555364717}" type="pres">
      <dgm:prSet presAssocID="{07808382-62A8-5342-9995-17A8AC901772}" presName="linNode" presStyleCnt="0"/>
      <dgm:spPr/>
    </dgm:pt>
    <dgm:pt modelId="{1168CAAD-5F7D-534A-8454-5FCDC0640EB4}" type="pres">
      <dgm:prSet presAssocID="{07808382-62A8-5342-9995-17A8AC901772}" presName="parentText" presStyleLbl="node1" presStyleIdx="2" presStyleCnt="9" custScaleX="182379">
        <dgm:presLayoutVars>
          <dgm:chMax val="1"/>
          <dgm:bulletEnabled val="1"/>
        </dgm:presLayoutVars>
      </dgm:prSet>
      <dgm:spPr/>
    </dgm:pt>
    <dgm:pt modelId="{E1142012-6147-B045-9B77-DF2BE3CE4CF6}" type="pres">
      <dgm:prSet presAssocID="{21AC9C02-781E-1347-AB39-3BDE8A1DEA50}" presName="sp" presStyleCnt="0"/>
      <dgm:spPr/>
    </dgm:pt>
    <dgm:pt modelId="{C6213ED4-7A6D-F140-96CD-D9480A1BC8B7}" type="pres">
      <dgm:prSet presAssocID="{58C4E6CF-6257-8546-9DB4-FEDA9DF9FC8C}" presName="linNode" presStyleCnt="0"/>
      <dgm:spPr/>
    </dgm:pt>
    <dgm:pt modelId="{D05006E9-C1F8-844A-AB73-4CE3E5BC62D5}" type="pres">
      <dgm:prSet presAssocID="{58C4E6CF-6257-8546-9DB4-FEDA9DF9FC8C}" presName="parentText" presStyleLbl="node1" presStyleIdx="3" presStyleCnt="9" custScaleX="182379">
        <dgm:presLayoutVars>
          <dgm:chMax val="1"/>
          <dgm:bulletEnabled val="1"/>
        </dgm:presLayoutVars>
      </dgm:prSet>
      <dgm:spPr/>
    </dgm:pt>
    <dgm:pt modelId="{D36EB638-10D5-7C44-8EC1-41C7C6DDF654}" type="pres">
      <dgm:prSet presAssocID="{5B6B2C34-A2F9-8548-930B-53BECA94BCB5}" presName="sp" presStyleCnt="0"/>
      <dgm:spPr/>
    </dgm:pt>
    <dgm:pt modelId="{D38B57C7-94C4-6945-83B0-624292865707}" type="pres">
      <dgm:prSet presAssocID="{F3B57708-C547-EC4D-A046-54C92701683B}" presName="linNode" presStyleCnt="0"/>
      <dgm:spPr/>
    </dgm:pt>
    <dgm:pt modelId="{D2AE6AB8-92FB-B14E-9A95-B8CF0C12CC17}" type="pres">
      <dgm:prSet presAssocID="{F3B57708-C547-EC4D-A046-54C92701683B}" presName="parentText" presStyleLbl="node1" presStyleIdx="4" presStyleCnt="9" custScaleX="182379">
        <dgm:presLayoutVars>
          <dgm:chMax val="1"/>
          <dgm:bulletEnabled val="1"/>
        </dgm:presLayoutVars>
      </dgm:prSet>
      <dgm:spPr/>
    </dgm:pt>
    <dgm:pt modelId="{462656B2-EE87-FB4A-BBA4-AB43B7FD7559}" type="pres">
      <dgm:prSet presAssocID="{089E0BC8-F18A-354F-8B84-AC73E355AB51}" presName="sp" presStyleCnt="0"/>
      <dgm:spPr/>
    </dgm:pt>
    <dgm:pt modelId="{679EDA2C-7A16-BE48-96A8-60267433F241}" type="pres">
      <dgm:prSet presAssocID="{EAD386AE-0943-6F43-A800-83D953B4D9BC}" presName="linNode" presStyleCnt="0"/>
      <dgm:spPr/>
    </dgm:pt>
    <dgm:pt modelId="{220AACD9-76E2-E24F-AA9A-489E268AC769}" type="pres">
      <dgm:prSet presAssocID="{EAD386AE-0943-6F43-A800-83D953B4D9BC}" presName="parentText" presStyleLbl="node1" presStyleIdx="5" presStyleCnt="9" custScaleX="182379">
        <dgm:presLayoutVars>
          <dgm:chMax val="1"/>
          <dgm:bulletEnabled val="1"/>
        </dgm:presLayoutVars>
      </dgm:prSet>
      <dgm:spPr/>
    </dgm:pt>
    <dgm:pt modelId="{B10F6393-C01B-5E4C-8E56-7B13D2D6239F}" type="pres">
      <dgm:prSet presAssocID="{08C80E2C-BEB2-6B42-8F5F-89AE2538B223}" presName="sp" presStyleCnt="0"/>
      <dgm:spPr/>
    </dgm:pt>
    <dgm:pt modelId="{55EB3683-87B2-3A4A-BF36-89B59D9997ED}" type="pres">
      <dgm:prSet presAssocID="{90625712-0840-F745-A8A8-DE812117FCF6}" presName="linNode" presStyleCnt="0"/>
      <dgm:spPr/>
    </dgm:pt>
    <dgm:pt modelId="{D88A33F9-F9FA-2742-B9C3-CFB0781B23E5}" type="pres">
      <dgm:prSet presAssocID="{90625712-0840-F745-A8A8-DE812117FCF6}" presName="parentText" presStyleLbl="node1" presStyleIdx="6" presStyleCnt="9" custScaleX="182379">
        <dgm:presLayoutVars>
          <dgm:chMax val="1"/>
          <dgm:bulletEnabled val="1"/>
        </dgm:presLayoutVars>
      </dgm:prSet>
      <dgm:spPr/>
    </dgm:pt>
    <dgm:pt modelId="{A95A62EA-0646-0947-999D-38D7CA80F2A3}" type="pres">
      <dgm:prSet presAssocID="{0D9DECD3-9C79-9044-8593-D9AA2EAE21B2}" presName="sp" presStyleCnt="0"/>
      <dgm:spPr/>
    </dgm:pt>
    <dgm:pt modelId="{EA91CD0C-A241-164A-B57C-E7DC8B4E7ABA}" type="pres">
      <dgm:prSet presAssocID="{4F622738-1F39-8B4F-B466-04EB545CD412}" presName="linNode" presStyleCnt="0"/>
      <dgm:spPr/>
    </dgm:pt>
    <dgm:pt modelId="{48CB4949-8AFB-FF44-B1B0-72A6E2CCBD9C}" type="pres">
      <dgm:prSet presAssocID="{4F622738-1F39-8B4F-B466-04EB545CD412}" presName="parentText" presStyleLbl="node1" presStyleIdx="7" presStyleCnt="9" custScaleX="182379">
        <dgm:presLayoutVars>
          <dgm:chMax val="1"/>
          <dgm:bulletEnabled val="1"/>
        </dgm:presLayoutVars>
      </dgm:prSet>
      <dgm:spPr/>
    </dgm:pt>
    <dgm:pt modelId="{68D9FBCE-E527-5446-AF10-987A7A0FB0EB}" type="pres">
      <dgm:prSet presAssocID="{E764AD59-ECCD-1D48-A6A0-042D5BF3ED07}" presName="sp" presStyleCnt="0"/>
      <dgm:spPr/>
    </dgm:pt>
    <dgm:pt modelId="{BA58289A-3376-C84B-A8AB-1A40E2B80CA5}" type="pres">
      <dgm:prSet presAssocID="{3C108059-E188-0648-A253-49AE32051AD6}" presName="linNode" presStyleCnt="0"/>
      <dgm:spPr/>
    </dgm:pt>
    <dgm:pt modelId="{6A71013F-5702-A946-B23B-7E89D27487B9}" type="pres">
      <dgm:prSet presAssocID="{3C108059-E188-0648-A253-49AE32051AD6}" presName="parentText" presStyleLbl="node1" presStyleIdx="8" presStyleCnt="9" custScaleX="182379">
        <dgm:presLayoutVars>
          <dgm:chMax val="1"/>
          <dgm:bulletEnabled val="1"/>
        </dgm:presLayoutVars>
      </dgm:prSet>
      <dgm:spPr/>
    </dgm:pt>
  </dgm:ptLst>
  <dgm:cxnLst>
    <dgm:cxn modelId="{9D7A8B2E-0F15-AF4C-9421-B9CCFB387AF6}" srcId="{3BD83075-7ACA-4B48-BD82-091629DDA9F0}" destId="{F3B57708-C547-EC4D-A046-54C92701683B}" srcOrd="4" destOrd="0" parTransId="{32EB7FCE-8B39-B244-BA44-3085B877850B}" sibTransId="{089E0BC8-F18A-354F-8B84-AC73E355AB51}"/>
    <dgm:cxn modelId="{EDEBBD35-66CE-ED44-BC88-2B11B9333829}" srcId="{3BD83075-7ACA-4B48-BD82-091629DDA9F0}" destId="{8B2DA4E6-5030-B547-9C63-1764A08E1403}" srcOrd="1" destOrd="0" parTransId="{32486267-3FB7-E348-BCC7-169FF1028C6E}" sibTransId="{64D239C6-B539-7A4A-B2FE-1B04978E3474}"/>
    <dgm:cxn modelId="{3E229937-0B50-604E-A24A-DE9F153BE601}" type="presOf" srcId="{D7A1770B-F77D-C04A-814C-294366F53E17}" destId="{A7646EFB-AFBF-3D42-B33E-F58A28E9C2AA}" srcOrd="0" destOrd="0" presId="urn:microsoft.com/office/officeart/2005/8/layout/vList5"/>
    <dgm:cxn modelId="{62D09C37-652A-F041-A6F4-26A138A09EC7}" type="presOf" srcId="{3C108059-E188-0648-A253-49AE32051AD6}" destId="{6A71013F-5702-A946-B23B-7E89D27487B9}" srcOrd="0" destOrd="0" presId="urn:microsoft.com/office/officeart/2005/8/layout/vList5"/>
    <dgm:cxn modelId="{C07D395C-70B4-1249-A497-05943CE2337A}" srcId="{3BD83075-7ACA-4B48-BD82-091629DDA9F0}" destId="{3C108059-E188-0648-A253-49AE32051AD6}" srcOrd="8" destOrd="0" parTransId="{4603E744-D7CF-AB47-8A8A-47C1D4298949}" sibTransId="{C08EA46E-B03E-1B4B-B3FF-F707882D1564}"/>
    <dgm:cxn modelId="{12D39344-2529-4243-9DEA-A46674535DEC}" type="presOf" srcId="{4F622738-1F39-8B4F-B466-04EB545CD412}" destId="{48CB4949-8AFB-FF44-B1B0-72A6E2CCBD9C}" srcOrd="0" destOrd="0" presId="urn:microsoft.com/office/officeart/2005/8/layout/vList5"/>
    <dgm:cxn modelId="{C1926767-B443-D746-A821-72AE677B14C9}" srcId="{3BD83075-7ACA-4B48-BD82-091629DDA9F0}" destId="{D7A1770B-F77D-C04A-814C-294366F53E17}" srcOrd="0" destOrd="0" parTransId="{B449F307-46DE-CA4D-9B76-C4FDF9204FA5}" sibTransId="{DBCA808E-0F88-5B4A-AE7E-FF5D665B4833}"/>
    <dgm:cxn modelId="{E3E07949-4F58-7640-95D3-F559CD0A1900}" type="presOf" srcId="{EAD386AE-0943-6F43-A800-83D953B4D9BC}" destId="{220AACD9-76E2-E24F-AA9A-489E268AC769}" srcOrd="0" destOrd="0" presId="urn:microsoft.com/office/officeart/2005/8/layout/vList5"/>
    <dgm:cxn modelId="{D016204D-6EA1-3845-B524-0909C6FFADCE}" type="presOf" srcId="{58C4E6CF-6257-8546-9DB4-FEDA9DF9FC8C}" destId="{D05006E9-C1F8-844A-AB73-4CE3E5BC62D5}" srcOrd="0" destOrd="0" presId="urn:microsoft.com/office/officeart/2005/8/layout/vList5"/>
    <dgm:cxn modelId="{9E5D516D-9277-9D41-B979-3324AB8053E1}" srcId="{3BD83075-7ACA-4B48-BD82-091629DDA9F0}" destId="{4F622738-1F39-8B4F-B466-04EB545CD412}" srcOrd="7" destOrd="0" parTransId="{23C5186C-675F-8A49-BA79-0DCE27B22DC7}" sibTransId="{E764AD59-ECCD-1D48-A6A0-042D5BF3ED07}"/>
    <dgm:cxn modelId="{E9DF3B51-B51A-D644-8D4B-7FD877DD1A18}" type="presOf" srcId="{07808382-62A8-5342-9995-17A8AC901772}" destId="{1168CAAD-5F7D-534A-8454-5FCDC0640EB4}" srcOrd="0" destOrd="0" presId="urn:microsoft.com/office/officeart/2005/8/layout/vList5"/>
    <dgm:cxn modelId="{F4B86654-A9F0-5D44-A340-2121429F7E9E}" type="presOf" srcId="{90625712-0840-F745-A8A8-DE812117FCF6}" destId="{D88A33F9-F9FA-2742-B9C3-CFB0781B23E5}" srcOrd="0" destOrd="0" presId="urn:microsoft.com/office/officeart/2005/8/layout/vList5"/>
    <dgm:cxn modelId="{2399C08C-59EB-0942-BEA0-90812323B258}" srcId="{3BD83075-7ACA-4B48-BD82-091629DDA9F0}" destId="{07808382-62A8-5342-9995-17A8AC901772}" srcOrd="2" destOrd="0" parTransId="{04100F40-5411-8647-872B-29EC96236974}" sibTransId="{21AC9C02-781E-1347-AB39-3BDE8A1DEA50}"/>
    <dgm:cxn modelId="{EDDB879C-C17B-7941-AE1B-34E94D3DF0C2}" srcId="{3BD83075-7ACA-4B48-BD82-091629DDA9F0}" destId="{EAD386AE-0943-6F43-A800-83D953B4D9BC}" srcOrd="5" destOrd="0" parTransId="{9CA782CA-CB64-6148-833D-98565D357269}" sibTransId="{08C80E2C-BEB2-6B42-8F5F-89AE2538B223}"/>
    <dgm:cxn modelId="{DD3B05A6-7F62-1C43-9E22-44FC7D5CD7CA}" srcId="{3BD83075-7ACA-4B48-BD82-091629DDA9F0}" destId="{90625712-0840-F745-A8A8-DE812117FCF6}" srcOrd="6" destOrd="0" parTransId="{B1A8634B-15EA-C741-B954-9C3B6649EBA8}" sibTransId="{0D9DECD3-9C79-9044-8593-D9AA2EAE21B2}"/>
    <dgm:cxn modelId="{CF913BCE-EBED-B244-B0CC-1516069CFBFB}" srcId="{3BD83075-7ACA-4B48-BD82-091629DDA9F0}" destId="{58C4E6CF-6257-8546-9DB4-FEDA9DF9FC8C}" srcOrd="3" destOrd="0" parTransId="{A2A187E6-1D19-2943-84D2-6AE7E36ABD8A}" sibTransId="{5B6B2C34-A2F9-8548-930B-53BECA94BCB5}"/>
    <dgm:cxn modelId="{77E952D4-4806-A646-B668-8E14C6B20CD9}" type="presOf" srcId="{3BD83075-7ACA-4B48-BD82-091629DDA9F0}" destId="{400883CC-8FFD-1241-AB99-07B6893D0742}" srcOrd="0" destOrd="0" presId="urn:microsoft.com/office/officeart/2005/8/layout/vList5"/>
    <dgm:cxn modelId="{94CCD5F1-8C55-AA42-BA7D-56B3190C5E61}" type="presOf" srcId="{F3B57708-C547-EC4D-A046-54C92701683B}" destId="{D2AE6AB8-92FB-B14E-9A95-B8CF0C12CC17}" srcOrd="0" destOrd="0" presId="urn:microsoft.com/office/officeart/2005/8/layout/vList5"/>
    <dgm:cxn modelId="{88A65FFF-9417-874F-961D-388EFE8D6550}" type="presOf" srcId="{8B2DA4E6-5030-B547-9C63-1764A08E1403}" destId="{D5C020EF-AF7A-3644-BB11-56BDA4D2AE04}" srcOrd="0" destOrd="0" presId="urn:microsoft.com/office/officeart/2005/8/layout/vList5"/>
    <dgm:cxn modelId="{2218B8F0-EF27-D74A-A135-50612B59486A}" type="presParOf" srcId="{400883CC-8FFD-1241-AB99-07B6893D0742}" destId="{3AFABFEF-36D5-4B4B-B8F7-062C5734B82E}" srcOrd="0" destOrd="0" presId="urn:microsoft.com/office/officeart/2005/8/layout/vList5"/>
    <dgm:cxn modelId="{4B1216B6-CA7A-4B4F-8EF7-241910AA6A14}" type="presParOf" srcId="{3AFABFEF-36D5-4B4B-B8F7-062C5734B82E}" destId="{A7646EFB-AFBF-3D42-B33E-F58A28E9C2AA}" srcOrd="0" destOrd="0" presId="urn:microsoft.com/office/officeart/2005/8/layout/vList5"/>
    <dgm:cxn modelId="{FE654756-4C8D-9C42-90F3-3FA6A37CA466}" type="presParOf" srcId="{400883CC-8FFD-1241-AB99-07B6893D0742}" destId="{CFA85B2D-4D2D-744A-BDA0-E92B50E0D218}" srcOrd="1" destOrd="0" presId="urn:microsoft.com/office/officeart/2005/8/layout/vList5"/>
    <dgm:cxn modelId="{A53B900F-08B9-AA4B-8002-E0B5E92C0684}" type="presParOf" srcId="{400883CC-8FFD-1241-AB99-07B6893D0742}" destId="{FE071EE1-42F3-9E41-A05D-4D89B03020EB}" srcOrd="2" destOrd="0" presId="urn:microsoft.com/office/officeart/2005/8/layout/vList5"/>
    <dgm:cxn modelId="{3A79F2DA-7673-C147-8B8F-0F55B76A4A90}" type="presParOf" srcId="{FE071EE1-42F3-9E41-A05D-4D89B03020EB}" destId="{D5C020EF-AF7A-3644-BB11-56BDA4D2AE04}" srcOrd="0" destOrd="0" presId="urn:microsoft.com/office/officeart/2005/8/layout/vList5"/>
    <dgm:cxn modelId="{AE5F0F7D-55DC-5349-B02F-5FF3E39AA30E}" type="presParOf" srcId="{400883CC-8FFD-1241-AB99-07B6893D0742}" destId="{7D14EAC0-1E28-1447-8161-7B8CBABC279F}" srcOrd="3" destOrd="0" presId="urn:microsoft.com/office/officeart/2005/8/layout/vList5"/>
    <dgm:cxn modelId="{B1CA5CBB-99A1-8E47-A511-1EFDCE93C4D3}" type="presParOf" srcId="{400883CC-8FFD-1241-AB99-07B6893D0742}" destId="{D0DAFDD6-02A7-754E-829E-882555364717}" srcOrd="4" destOrd="0" presId="urn:microsoft.com/office/officeart/2005/8/layout/vList5"/>
    <dgm:cxn modelId="{70D77F85-9E72-8041-8528-3686A246AF79}" type="presParOf" srcId="{D0DAFDD6-02A7-754E-829E-882555364717}" destId="{1168CAAD-5F7D-534A-8454-5FCDC0640EB4}" srcOrd="0" destOrd="0" presId="urn:microsoft.com/office/officeart/2005/8/layout/vList5"/>
    <dgm:cxn modelId="{3041F8F4-9693-A34A-B3A5-406EDB555BD5}" type="presParOf" srcId="{400883CC-8FFD-1241-AB99-07B6893D0742}" destId="{E1142012-6147-B045-9B77-DF2BE3CE4CF6}" srcOrd="5" destOrd="0" presId="urn:microsoft.com/office/officeart/2005/8/layout/vList5"/>
    <dgm:cxn modelId="{1C8C430E-C35C-8E44-863D-1D9555235432}" type="presParOf" srcId="{400883CC-8FFD-1241-AB99-07B6893D0742}" destId="{C6213ED4-7A6D-F140-96CD-D9480A1BC8B7}" srcOrd="6" destOrd="0" presId="urn:microsoft.com/office/officeart/2005/8/layout/vList5"/>
    <dgm:cxn modelId="{0C0C71D3-FB67-1743-BCF2-8AE2DDECC38A}" type="presParOf" srcId="{C6213ED4-7A6D-F140-96CD-D9480A1BC8B7}" destId="{D05006E9-C1F8-844A-AB73-4CE3E5BC62D5}" srcOrd="0" destOrd="0" presId="urn:microsoft.com/office/officeart/2005/8/layout/vList5"/>
    <dgm:cxn modelId="{6702A132-E822-3D4E-A300-0A1CED063122}" type="presParOf" srcId="{400883CC-8FFD-1241-AB99-07B6893D0742}" destId="{D36EB638-10D5-7C44-8EC1-41C7C6DDF654}" srcOrd="7" destOrd="0" presId="urn:microsoft.com/office/officeart/2005/8/layout/vList5"/>
    <dgm:cxn modelId="{4D7CC48A-B6CE-264F-95A2-53F23AA48594}" type="presParOf" srcId="{400883CC-8FFD-1241-AB99-07B6893D0742}" destId="{D38B57C7-94C4-6945-83B0-624292865707}" srcOrd="8" destOrd="0" presId="urn:microsoft.com/office/officeart/2005/8/layout/vList5"/>
    <dgm:cxn modelId="{6DC283B1-0783-0241-A409-91760B9B7007}" type="presParOf" srcId="{D38B57C7-94C4-6945-83B0-624292865707}" destId="{D2AE6AB8-92FB-B14E-9A95-B8CF0C12CC17}" srcOrd="0" destOrd="0" presId="urn:microsoft.com/office/officeart/2005/8/layout/vList5"/>
    <dgm:cxn modelId="{28863531-C9FA-8D4D-85F3-34E838401090}" type="presParOf" srcId="{400883CC-8FFD-1241-AB99-07B6893D0742}" destId="{462656B2-EE87-FB4A-BBA4-AB43B7FD7559}" srcOrd="9" destOrd="0" presId="urn:microsoft.com/office/officeart/2005/8/layout/vList5"/>
    <dgm:cxn modelId="{CD305800-3F31-D346-996A-25A000B3D5E3}" type="presParOf" srcId="{400883CC-8FFD-1241-AB99-07B6893D0742}" destId="{679EDA2C-7A16-BE48-96A8-60267433F241}" srcOrd="10" destOrd="0" presId="urn:microsoft.com/office/officeart/2005/8/layout/vList5"/>
    <dgm:cxn modelId="{F5224BA7-30E9-A041-BFAA-0D888227D7F7}" type="presParOf" srcId="{679EDA2C-7A16-BE48-96A8-60267433F241}" destId="{220AACD9-76E2-E24F-AA9A-489E268AC769}" srcOrd="0" destOrd="0" presId="urn:microsoft.com/office/officeart/2005/8/layout/vList5"/>
    <dgm:cxn modelId="{6BFD750C-C6F2-A043-98A7-637484C03273}" type="presParOf" srcId="{400883CC-8FFD-1241-AB99-07B6893D0742}" destId="{B10F6393-C01B-5E4C-8E56-7B13D2D6239F}" srcOrd="11" destOrd="0" presId="urn:microsoft.com/office/officeart/2005/8/layout/vList5"/>
    <dgm:cxn modelId="{51B34408-F0EC-2E40-8139-492B7BCD12E9}" type="presParOf" srcId="{400883CC-8FFD-1241-AB99-07B6893D0742}" destId="{55EB3683-87B2-3A4A-BF36-89B59D9997ED}" srcOrd="12" destOrd="0" presId="urn:microsoft.com/office/officeart/2005/8/layout/vList5"/>
    <dgm:cxn modelId="{CA1B1226-2BB9-5449-A997-8E86780BA20A}" type="presParOf" srcId="{55EB3683-87B2-3A4A-BF36-89B59D9997ED}" destId="{D88A33F9-F9FA-2742-B9C3-CFB0781B23E5}" srcOrd="0" destOrd="0" presId="urn:microsoft.com/office/officeart/2005/8/layout/vList5"/>
    <dgm:cxn modelId="{4EBB1B2A-68A2-BD4B-8E9D-51A1D6FFECA5}" type="presParOf" srcId="{400883CC-8FFD-1241-AB99-07B6893D0742}" destId="{A95A62EA-0646-0947-999D-38D7CA80F2A3}" srcOrd="13" destOrd="0" presId="urn:microsoft.com/office/officeart/2005/8/layout/vList5"/>
    <dgm:cxn modelId="{F1DF4795-AEE7-024A-B40B-60D3425B1FAD}" type="presParOf" srcId="{400883CC-8FFD-1241-AB99-07B6893D0742}" destId="{EA91CD0C-A241-164A-B57C-E7DC8B4E7ABA}" srcOrd="14" destOrd="0" presId="urn:microsoft.com/office/officeart/2005/8/layout/vList5"/>
    <dgm:cxn modelId="{7EFE0FFD-40C6-8B40-8BD9-6A447F01656A}" type="presParOf" srcId="{EA91CD0C-A241-164A-B57C-E7DC8B4E7ABA}" destId="{48CB4949-8AFB-FF44-B1B0-72A6E2CCBD9C}" srcOrd="0" destOrd="0" presId="urn:microsoft.com/office/officeart/2005/8/layout/vList5"/>
    <dgm:cxn modelId="{54C1BB59-3AC7-1E4E-A423-A55C64C102BB}" type="presParOf" srcId="{400883CC-8FFD-1241-AB99-07B6893D0742}" destId="{68D9FBCE-E527-5446-AF10-987A7A0FB0EB}" srcOrd="15" destOrd="0" presId="urn:microsoft.com/office/officeart/2005/8/layout/vList5"/>
    <dgm:cxn modelId="{243892CE-880A-D64C-A07F-71D0F80EC39D}" type="presParOf" srcId="{400883CC-8FFD-1241-AB99-07B6893D0742}" destId="{BA58289A-3376-C84B-A8AB-1A40E2B80CA5}" srcOrd="16" destOrd="0" presId="urn:microsoft.com/office/officeart/2005/8/layout/vList5"/>
    <dgm:cxn modelId="{ABFB94FA-ACDB-064B-971E-501405D8BBAD}" type="presParOf" srcId="{BA58289A-3376-C84B-A8AB-1A40E2B80CA5}" destId="{6A71013F-5702-A946-B23B-7E89D27487B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D270D-15A4-9045-9E6B-BA7C4F5D17EB}">
      <dsp:nvSpPr>
        <dsp:cNvPr id="0" name=""/>
        <dsp:cNvSpPr/>
      </dsp:nvSpPr>
      <dsp:spPr>
        <a:xfrm>
          <a:off x="1389082" y="1032"/>
          <a:ext cx="2098063" cy="6976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ALM</a:t>
          </a:r>
        </a:p>
      </dsp:txBody>
      <dsp:txXfrm>
        <a:off x="1409515" y="21465"/>
        <a:ext cx="2057197" cy="656758"/>
      </dsp:txXfrm>
    </dsp:sp>
    <dsp:sp modelId="{015FEBBD-B5F1-CA4B-B73E-61016478BB6A}">
      <dsp:nvSpPr>
        <dsp:cNvPr id="0" name=""/>
        <dsp:cNvSpPr/>
      </dsp:nvSpPr>
      <dsp:spPr>
        <a:xfrm>
          <a:off x="1598888" y="698656"/>
          <a:ext cx="209806" cy="523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218"/>
              </a:lnTo>
              <a:lnTo>
                <a:pt x="209806" y="523218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8F453-5EC8-3D4E-89E0-DDEC24433C37}">
      <dsp:nvSpPr>
        <dsp:cNvPr id="0" name=""/>
        <dsp:cNvSpPr/>
      </dsp:nvSpPr>
      <dsp:spPr>
        <a:xfrm>
          <a:off x="1808694" y="873062"/>
          <a:ext cx="1678450" cy="697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/>
            <a:t>governance</a:t>
          </a:r>
          <a:endParaRPr lang="en-US" sz="1800" b="1" kern="1200" dirty="0"/>
        </a:p>
      </dsp:txBody>
      <dsp:txXfrm>
        <a:off x="1829127" y="893495"/>
        <a:ext cx="1637584" cy="656758"/>
      </dsp:txXfrm>
    </dsp:sp>
    <dsp:sp modelId="{5FA8B408-3C29-8444-97C4-BA225CC1731D}">
      <dsp:nvSpPr>
        <dsp:cNvPr id="0" name=""/>
        <dsp:cNvSpPr/>
      </dsp:nvSpPr>
      <dsp:spPr>
        <a:xfrm>
          <a:off x="1598888" y="698656"/>
          <a:ext cx="209806" cy="1395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5248"/>
              </a:lnTo>
              <a:lnTo>
                <a:pt x="209806" y="1395248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5B203F-A20A-684C-9F24-70920B17A3ED}">
      <dsp:nvSpPr>
        <dsp:cNvPr id="0" name=""/>
        <dsp:cNvSpPr/>
      </dsp:nvSpPr>
      <dsp:spPr>
        <a:xfrm>
          <a:off x="1808694" y="1745093"/>
          <a:ext cx="1678450" cy="697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/>
            <a:t>development</a:t>
          </a:r>
          <a:endParaRPr lang="en-US" sz="1800" b="1" kern="1200" dirty="0"/>
        </a:p>
      </dsp:txBody>
      <dsp:txXfrm>
        <a:off x="1829127" y="1765526"/>
        <a:ext cx="1637584" cy="656758"/>
      </dsp:txXfrm>
    </dsp:sp>
    <dsp:sp modelId="{E7ABF511-F877-E243-B195-B0BC2B3BF242}">
      <dsp:nvSpPr>
        <dsp:cNvPr id="0" name=""/>
        <dsp:cNvSpPr/>
      </dsp:nvSpPr>
      <dsp:spPr>
        <a:xfrm>
          <a:off x="1598888" y="698656"/>
          <a:ext cx="209806" cy="2267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7279"/>
              </a:lnTo>
              <a:lnTo>
                <a:pt x="209806" y="2267279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6D2A51-83F5-D647-94F2-C437590EE66B}">
      <dsp:nvSpPr>
        <dsp:cNvPr id="0" name=""/>
        <dsp:cNvSpPr/>
      </dsp:nvSpPr>
      <dsp:spPr>
        <a:xfrm>
          <a:off x="1808694" y="2617123"/>
          <a:ext cx="1678450" cy="697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/>
            <a:t>maintenance</a:t>
          </a:r>
          <a:endParaRPr lang="en-US" sz="1800" b="1" kern="1200" dirty="0"/>
        </a:p>
      </dsp:txBody>
      <dsp:txXfrm>
        <a:off x="1829127" y="2637556"/>
        <a:ext cx="1637584" cy="656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46EFB-AFBF-3D42-B33E-F58A28E9C2AA}">
      <dsp:nvSpPr>
        <dsp:cNvPr id="0" name=""/>
        <dsp:cNvSpPr/>
      </dsp:nvSpPr>
      <dsp:spPr>
        <a:xfrm>
          <a:off x="1304292" y="1566"/>
          <a:ext cx="4986974" cy="5930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requirements management</a:t>
          </a:r>
          <a:endParaRPr lang="en-US" sz="2000" b="0" i="0" kern="1200" spc="0" dirty="0">
            <a:latin typeface="Arial Bold"/>
            <a:cs typeface="Arial Bold"/>
          </a:endParaRPr>
        </a:p>
      </dsp:txBody>
      <dsp:txXfrm>
        <a:off x="1333242" y="30516"/>
        <a:ext cx="4929074" cy="535153"/>
      </dsp:txXfrm>
    </dsp:sp>
    <dsp:sp modelId="{D5C020EF-AF7A-3644-BB11-56BDA4D2AE04}">
      <dsp:nvSpPr>
        <dsp:cNvPr id="0" name=""/>
        <dsp:cNvSpPr/>
      </dsp:nvSpPr>
      <dsp:spPr>
        <a:xfrm>
          <a:off x="1304292" y="624272"/>
          <a:ext cx="4986974" cy="59305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 dirty="0">
              <a:latin typeface="Arial Bold"/>
              <a:cs typeface="Arial Bold"/>
            </a:rPr>
            <a:t>software architecture</a:t>
          </a:r>
        </a:p>
      </dsp:txBody>
      <dsp:txXfrm>
        <a:off x="1333242" y="653222"/>
        <a:ext cx="4929074" cy="535153"/>
      </dsp:txXfrm>
    </dsp:sp>
    <dsp:sp modelId="{1168CAAD-5F7D-534A-8454-5FCDC0640EB4}">
      <dsp:nvSpPr>
        <dsp:cNvPr id="0" name=""/>
        <dsp:cNvSpPr/>
      </dsp:nvSpPr>
      <dsp:spPr>
        <a:xfrm>
          <a:off x="1304292" y="1246978"/>
          <a:ext cx="4986974" cy="59305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 dirty="0">
              <a:latin typeface="Arial Bold"/>
              <a:cs typeface="Arial Bold"/>
            </a:rPr>
            <a:t>computer programming</a:t>
          </a:r>
        </a:p>
      </dsp:txBody>
      <dsp:txXfrm>
        <a:off x="1333242" y="1275928"/>
        <a:ext cx="4929074" cy="535153"/>
      </dsp:txXfrm>
    </dsp:sp>
    <dsp:sp modelId="{D05006E9-C1F8-844A-AB73-4CE3E5BC62D5}">
      <dsp:nvSpPr>
        <dsp:cNvPr id="0" name=""/>
        <dsp:cNvSpPr/>
      </dsp:nvSpPr>
      <dsp:spPr>
        <a:xfrm>
          <a:off x="1304292" y="1869684"/>
          <a:ext cx="4986974" cy="59305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software testing</a:t>
          </a:r>
          <a:endParaRPr lang="en-US" altLang="ko-KR" sz="2000" b="0" i="0" kern="1200" spc="0" dirty="0">
            <a:latin typeface="Arial Bold"/>
            <a:cs typeface="Arial Bold"/>
          </a:endParaRPr>
        </a:p>
      </dsp:txBody>
      <dsp:txXfrm>
        <a:off x="1333242" y="1898634"/>
        <a:ext cx="4929074" cy="535153"/>
      </dsp:txXfrm>
    </dsp:sp>
    <dsp:sp modelId="{D2AE6AB8-92FB-B14E-9A95-B8CF0C12CC17}">
      <dsp:nvSpPr>
        <dsp:cNvPr id="0" name=""/>
        <dsp:cNvSpPr/>
      </dsp:nvSpPr>
      <dsp:spPr>
        <a:xfrm>
          <a:off x="1304292" y="2492390"/>
          <a:ext cx="4986974" cy="59305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software maintenance</a:t>
          </a:r>
          <a:endParaRPr lang="en-US" altLang="ko-KR" sz="2000" b="0" i="0" kern="1200" spc="0" dirty="0">
            <a:latin typeface="Arial Bold"/>
            <a:cs typeface="Arial Bold"/>
          </a:endParaRPr>
        </a:p>
      </dsp:txBody>
      <dsp:txXfrm>
        <a:off x="1333242" y="2521340"/>
        <a:ext cx="4929074" cy="535153"/>
      </dsp:txXfrm>
    </dsp:sp>
    <dsp:sp modelId="{220AACD9-76E2-E24F-AA9A-489E268AC769}">
      <dsp:nvSpPr>
        <dsp:cNvPr id="0" name=""/>
        <dsp:cNvSpPr/>
      </dsp:nvSpPr>
      <dsp:spPr>
        <a:xfrm>
          <a:off x="1304292" y="3115096"/>
          <a:ext cx="4986974" cy="5930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change management</a:t>
          </a:r>
          <a:endParaRPr lang="en-US" altLang="ko-KR" sz="2000" b="0" i="0" kern="1200" spc="0" dirty="0">
            <a:latin typeface="Arial Bold"/>
            <a:cs typeface="Arial Bold"/>
          </a:endParaRPr>
        </a:p>
      </dsp:txBody>
      <dsp:txXfrm>
        <a:off x="1333242" y="3144046"/>
        <a:ext cx="4929074" cy="535153"/>
      </dsp:txXfrm>
    </dsp:sp>
    <dsp:sp modelId="{D88A33F9-F9FA-2742-B9C3-CFB0781B23E5}">
      <dsp:nvSpPr>
        <dsp:cNvPr id="0" name=""/>
        <dsp:cNvSpPr/>
      </dsp:nvSpPr>
      <dsp:spPr>
        <a:xfrm>
          <a:off x="1304292" y="3737803"/>
          <a:ext cx="4986974" cy="59305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 dirty="0">
              <a:latin typeface="Arial Bold"/>
              <a:cs typeface="Arial Bold"/>
            </a:rPr>
            <a:t>continuous integration</a:t>
          </a:r>
        </a:p>
      </dsp:txBody>
      <dsp:txXfrm>
        <a:off x="1333242" y="3766753"/>
        <a:ext cx="4929074" cy="535153"/>
      </dsp:txXfrm>
    </dsp:sp>
    <dsp:sp modelId="{48CB4949-8AFB-FF44-B1B0-72A6E2CCBD9C}">
      <dsp:nvSpPr>
        <dsp:cNvPr id="0" name=""/>
        <dsp:cNvSpPr/>
      </dsp:nvSpPr>
      <dsp:spPr>
        <a:xfrm>
          <a:off x="1304292" y="4360509"/>
          <a:ext cx="4986974" cy="59305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project management</a:t>
          </a:r>
          <a:endParaRPr lang="en-US" altLang="ko-KR" sz="2000" b="0" i="0" kern="1200" spc="0" dirty="0">
            <a:latin typeface="Arial Bold"/>
            <a:cs typeface="Arial Bold"/>
          </a:endParaRPr>
        </a:p>
      </dsp:txBody>
      <dsp:txXfrm>
        <a:off x="1333242" y="4389459"/>
        <a:ext cx="4929074" cy="535153"/>
      </dsp:txXfrm>
    </dsp:sp>
    <dsp:sp modelId="{6A71013F-5702-A946-B23B-7E89D27487B9}">
      <dsp:nvSpPr>
        <dsp:cNvPr id="0" name=""/>
        <dsp:cNvSpPr/>
      </dsp:nvSpPr>
      <dsp:spPr>
        <a:xfrm>
          <a:off x="1304292" y="4983215"/>
          <a:ext cx="4986974" cy="59305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release management</a:t>
          </a:r>
          <a:endParaRPr lang="ko-KR" altLang="en-US" sz="2000" b="0" i="0" kern="1200" spc="0" dirty="0">
            <a:latin typeface="Arial Bold"/>
            <a:cs typeface="Arial Bold"/>
          </a:endParaRPr>
        </a:p>
      </dsp:txBody>
      <dsp:txXfrm>
        <a:off x="1333242" y="5012165"/>
        <a:ext cx="4929074" cy="535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A42DA-A464-4B82-AE2E-371ACDB56AD9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2035B-623E-4D8A-A2B0-0960E9A817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38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381000" y="1752600"/>
            <a:ext cx="8458200" cy="1752600"/>
          </a:xfrm>
        </p:spPr>
        <p:txBody>
          <a:bodyPr/>
          <a:lstStyle>
            <a:lvl1pPr algn="ctr">
              <a:defRPr sz="3600"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265567"/>
            <a:ext cx="9144000" cy="73471"/>
          </a:xfrm>
          <a:prstGeom prst="rect">
            <a:avLst/>
          </a:prstGeom>
          <a:gradFill>
            <a:gsLst>
              <a:gs pos="0">
                <a:srgbClr val="0000FF"/>
              </a:gs>
              <a:gs pos="33000">
                <a:srgbClr val="0576FF"/>
              </a:gs>
              <a:gs pos="66000">
                <a:srgbClr val="57DFFF"/>
              </a:gs>
              <a:gs pos="100000">
                <a:srgbClr val="D1FDFF"/>
              </a:gs>
            </a:gsLst>
            <a:lin ang="0" scaled="0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0" name="직사각형 9"/>
          <p:cNvSpPr/>
          <p:nvPr/>
        </p:nvSpPr>
        <p:spPr>
          <a:xfrm>
            <a:off x="-3174" y="1363667"/>
            <a:ext cx="9144000" cy="73471"/>
          </a:xfrm>
          <a:prstGeom prst="rect">
            <a:avLst/>
          </a:prstGeom>
          <a:gradFill>
            <a:gsLst>
              <a:gs pos="0">
                <a:srgbClr val="0000FF"/>
              </a:gs>
              <a:gs pos="33000">
                <a:srgbClr val="0576FF"/>
              </a:gs>
              <a:gs pos="66000">
                <a:srgbClr val="57DFFF"/>
              </a:gs>
              <a:gs pos="100000">
                <a:srgbClr val="D1FDFF"/>
              </a:gs>
            </a:gsLst>
            <a:lin ang="0" scaled="0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2" y="820057"/>
            <a:ext cx="3116278" cy="4529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09" y="740886"/>
            <a:ext cx="1064102" cy="591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2509" y="4033328"/>
            <a:ext cx="5555182" cy="1395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None/>
            </a:pPr>
            <a:r>
              <a:rPr kumimoji="1" lang="ko-KR" altLang="en-US" sz="1800" b="1" dirty="0">
                <a:solidFill>
                  <a:srgbClr val="000000"/>
                </a:solidFill>
                <a:latin typeface="+mj-lt"/>
                <a:ea typeface="새굴림" panose="02030600000101010101" pitchFamily="18" charset="-127"/>
                <a:cs typeface="+mn-cs"/>
              </a:rPr>
              <a:t>군산대학교 소프트웨어융합공학과</a:t>
            </a:r>
            <a:endParaRPr kumimoji="1" lang="en-US" altLang="ko-KR" sz="1800" b="1" dirty="0">
              <a:solidFill>
                <a:srgbClr val="000000"/>
              </a:solidFill>
              <a:latin typeface="+mj-lt"/>
              <a:ea typeface="새굴림" panose="02030600000101010101" pitchFamily="18" charset="-127"/>
              <a:cs typeface="+mn-cs"/>
            </a:endParaRPr>
          </a:p>
          <a:p>
            <a:pPr marL="0" indent="0" algn="ctr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None/>
            </a:pPr>
            <a:endParaRPr kumimoji="1" lang="en-US" altLang="ko-KR" sz="1800" b="1" dirty="0">
              <a:solidFill>
                <a:srgbClr val="000000"/>
              </a:solidFill>
              <a:latin typeface="+mj-lt"/>
              <a:ea typeface="새굴림" panose="02030600000101010101" pitchFamily="18" charset="-127"/>
              <a:cs typeface="+mn-cs"/>
            </a:endParaRPr>
          </a:p>
          <a:p>
            <a:pPr marL="0" indent="0" algn="ctr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None/>
            </a:pPr>
            <a:r>
              <a:rPr kumimoji="1" lang="ko-KR" altLang="en-US" sz="1800" b="1" dirty="0">
                <a:solidFill>
                  <a:srgbClr val="000000"/>
                </a:solidFill>
                <a:latin typeface="+mj-lt"/>
                <a:ea typeface="새굴림" panose="02030600000101010101" pitchFamily="18" charset="-127"/>
                <a:cs typeface="+mn-cs"/>
              </a:rPr>
              <a:t>모바일프로그래밍 및 실습</a:t>
            </a:r>
          </a:p>
        </p:txBody>
      </p:sp>
    </p:spTree>
    <p:extLst>
      <p:ext uri="{BB962C8B-B14F-4D97-AF65-F5344CB8AC3E}">
        <p14:creationId xmlns:p14="http://schemas.microsoft.com/office/powerpoint/2010/main" val="357632207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latinLnBrk="0">
              <a:lnSpc>
                <a:spcPct val="150000"/>
              </a:lnSpc>
              <a:buClr>
                <a:srgbClr val="0070C0"/>
              </a:buClr>
              <a:defRPr sz="1800" baseline="0"/>
            </a:lvl1pPr>
            <a:lvl2pPr latinLnBrk="0">
              <a:lnSpc>
                <a:spcPct val="150000"/>
              </a:lnSpc>
              <a:defRPr sz="1600" baseline="0"/>
            </a:lvl2pPr>
            <a:lvl3pPr latinLnBrk="0">
              <a:lnSpc>
                <a:spcPct val="150000"/>
              </a:lnSpc>
              <a:defRPr sz="1400" baseline="0"/>
            </a:lvl3pPr>
            <a:lvl4pPr latinLnBrk="0">
              <a:lnSpc>
                <a:spcPct val="150000"/>
              </a:lnSpc>
              <a:defRPr sz="1400" baseline="0"/>
            </a:lvl4pPr>
            <a:lvl5pPr latinLnBrk="0">
              <a:lnSpc>
                <a:spcPct val="150000"/>
              </a:lnSpc>
              <a:defRPr sz="1400" baseline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01F96-8818-4A60-AF8C-63FDC7381E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바닥글 개체 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59578" y="128913"/>
            <a:ext cx="7957884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84412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59578" y="128913"/>
            <a:ext cx="7957884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12126" y="6597352"/>
            <a:ext cx="889000" cy="240884"/>
          </a:xfrm>
          <a:ln/>
        </p:spPr>
        <p:txBody>
          <a:bodyPr/>
          <a:lstStyle>
            <a:lvl1pPr>
              <a:defRPr/>
            </a:lvl1pPr>
          </a:lstStyle>
          <a:p>
            <a:fld id="{68401F96-8818-4A60-AF8C-63FDC7381E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3"/>
          </p:nvPr>
        </p:nvSpPr>
        <p:spPr>
          <a:xfrm>
            <a:off x="1500189" y="6597352"/>
            <a:ext cx="6240164" cy="240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  <a:latin typeface="+mj-lt"/>
                <a:ea typeface="굴림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179512" y="1509166"/>
            <a:ext cx="8812088" cy="4944170"/>
          </a:xfrm>
        </p:spPr>
        <p:txBody>
          <a:bodyPr>
            <a:normAutofit/>
          </a:bodyPr>
          <a:lstStyle>
            <a:lvl1pPr latinLnBrk="0">
              <a:lnSpc>
                <a:spcPct val="150000"/>
              </a:lnSpc>
              <a:buClr>
                <a:srgbClr val="0070C0"/>
              </a:buClr>
              <a:defRPr sz="1800" baseline="0"/>
            </a:lvl1pPr>
            <a:lvl2pPr latinLnBrk="0">
              <a:lnSpc>
                <a:spcPct val="150000"/>
              </a:lnSpc>
              <a:defRPr sz="1600" baseline="0"/>
            </a:lvl2pPr>
            <a:lvl3pPr latinLnBrk="0">
              <a:lnSpc>
                <a:spcPct val="150000"/>
              </a:lnSpc>
              <a:defRPr sz="1400" baseline="0"/>
            </a:lvl3pPr>
            <a:lvl4pPr latinLnBrk="0">
              <a:lnSpc>
                <a:spcPct val="150000"/>
              </a:lnSpc>
              <a:defRPr sz="1400" baseline="0"/>
            </a:lvl4pPr>
            <a:lvl5pPr latinLnBrk="0">
              <a:lnSpc>
                <a:spcPct val="150000"/>
              </a:lnSpc>
              <a:defRPr sz="1400" baseline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grpSp>
        <p:nvGrpSpPr>
          <p:cNvPr id="8" name="Group 192"/>
          <p:cNvGrpSpPr>
            <a:grpSpLocks/>
          </p:cNvGrpSpPr>
          <p:nvPr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54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7505" y="908720"/>
            <a:ext cx="4392488" cy="5544616"/>
          </a:xfrm>
        </p:spPr>
        <p:txBody>
          <a:bodyPr/>
          <a:lstStyle>
            <a:lvl1pPr>
              <a:buClr>
                <a:srgbClr val="0070C0"/>
              </a:buClr>
              <a:defRPr sz="135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0" y="908720"/>
            <a:ext cx="4419600" cy="5415880"/>
          </a:xfrm>
        </p:spPr>
        <p:txBody>
          <a:bodyPr/>
          <a:lstStyle>
            <a:lvl1pPr>
              <a:buClr>
                <a:srgbClr val="0070C0"/>
              </a:buClr>
              <a:defRPr sz="135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01F96-8818-4A60-AF8C-63FDC7381E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바닥글 개체 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366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7505" y="1446312"/>
            <a:ext cx="4392488" cy="5007024"/>
          </a:xfrm>
        </p:spPr>
        <p:txBody>
          <a:bodyPr/>
          <a:lstStyle>
            <a:lvl1pPr>
              <a:buClr>
                <a:srgbClr val="0070C0"/>
              </a:buClr>
              <a:defRPr sz="135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0" y="1433830"/>
            <a:ext cx="4419600" cy="4890770"/>
          </a:xfrm>
        </p:spPr>
        <p:txBody>
          <a:bodyPr/>
          <a:lstStyle>
            <a:lvl1pPr>
              <a:buClr>
                <a:srgbClr val="0070C0"/>
              </a:buClr>
              <a:defRPr sz="135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01F96-8818-4A60-AF8C-63FDC7381E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바닥글 개체 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081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11760" y="4077072"/>
            <a:ext cx="6400800" cy="1752600"/>
          </a:xfrm>
        </p:spPr>
        <p:txBody>
          <a:bodyPr>
            <a:normAutofit/>
          </a:bodyPr>
          <a:lstStyle>
            <a:lvl1pPr marL="0" indent="0" algn="r">
              <a:buFont typeface="Wingdings" pitchFamily="2" charset="2"/>
              <a:buNone/>
              <a:defRPr sz="1600">
                <a:latin typeface="+mj-lt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395536" y="1844824"/>
            <a:ext cx="8458200" cy="1752600"/>
          </a:xfrm>
        </p:spPr>
        <p:txBody>
          <a:bodyPr/>
          <a:lstStyle>
            <a:lvl1pPr algn="r">
              <a:defRPr sz="3200"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926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01F96-8818-4A60-AF8C-63FDC7381E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바닥글 개체 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76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1999" y="3127495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+mj-lt"/>
              </a:rPr>
              <a:t>THANK YOU!!</a:t>
            </a:r>
            <a:endParaRPr lang="ko-KR" alt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164540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92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12126" y="6597352"/>
            <a:ext cx="889000" cy="240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25">
                <a:latin typeface="+mj-lt"/>
                <a:ea typeface="굴림" pitchFamily="50" charset="-127"/>
              </a:defRPr>
            </a:lvl1pPr>
          </a:lstStyle>
          <a:p>
            <a:fld id="{68401F96-8818-4A60-AF8C-63FDC7381E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7867600" cy="54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512" y="908720"/>
            <a:ext cx="8812088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3"/>
          </p:nvPr>
        </p:nvSpPr>
        <p:spPr>
          <a:xfrm>
            <a:off x="1500189" y="6597352"/>
            <a:ext cx="6240164" cy="240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  <a:latin typeface="+mj-lt"/>
                <a:ea typeface="굴림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769942"/>
            <a:ext cx="8261650" cy="73471"/>
          </a:xfrm>
          <a:prstGeom prst="rect">
            <a:avLst/>
          </a:prstGeom>
          <a:gradFill>
            <a:gsLst>
              <a:gs pos="0">
                <a:srgbClr val="0000FF"/>
              </a:gs>
              <a:gs pos="33000">
                <a:srgbClr val="0576FF"/>
              </a:gs>
              <a:gs pos="66000">
                <a:srgbClr val="57DFFF"/>
              </a:gs>
              <a:gs pos="100000">
                <a:srgbClr val="D1FDFF"/>
              </a:gs>
            </a:gsLst>
            <a:lin ang="0" scaled="0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2" name="직사각형 11"/>
          <p:cNvSpPr/>
          <p:nvPr/>
        </p:nvSpPr>
        <p:spPr>
          <a:xfrm>
            <a:off x="0" y="6494168"/>
            <a:ext cx="9144000" cy="73471"/>
          </a:xfrm>
          <a:prstGeom prst="rect">
            <a:avLst/>
          </a:prstGeom>
          <a:gradFill>
            <a:gsLst>
              <a:gs pos="0">
                <a:srgbClr val="0000FF"/>
              </a:gs>
              <a:gs pos="33000">
                <a:srgbClr val="0576FF"/>
              </a:gs>
              <a:gs pos="66000">
                <a:srgbClr val="57DFFF"/>
              </a:gs>
              <a:gs pos="100000">
                <a:srgbClr val="D1FDFF"/>
              </a:gs>
            </a:gsLst>
            <a:lin ang="0" scaled="0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9669" y="99538"/>
            <a:ext cx="753390" cy="743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545"/>
            <a:ext cx="873940" cy="48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9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ransition>
    <p:fade/>
  </p:transition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800" b="1" baseline="0">
          <a:solidFill>
            <a:srgbClr val="0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100" b="1">
          <a:solidFill>
            <a:srgbClr val="000000"/>
          </a:solidFill>
          <a:latin typeface="Arial" charset="0"/>
          <a:ea typeface="휴먼모음T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100" b="1">
          <a:solidFill>
            <a:srgbClr val="000000"/>
          </a:solidFill>
          <a:latin typeface="Arial" charset="0"/>
          <a:ea typeface="휴먼모음T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100" b="1">
          <a:solidFill>
            <a:srgbClr val="000000"/>
          </a:solidFill>
          <a:latin typeface="Arial" charset="0"/>
          <a:ea typeface="휴먼모음T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100" b="1">
          <a:solidFill>
            <a:srgbClr val="000000"/>
          </a:solidFill>
          <a:latin typeface="Arial" charset="0"/>
          <a:ea typeface="휴먼모음T" pitchFamily="18" charset="-127"/>
        </a:defRPr>
      </a:lvl5pPr>
      <a:lvl6pPr marL="342900" algn="l" rtl="0" eaLnBrk="1" fontAlgn="base" latinLnBrk="1" hangingPunct="1">
        <a:spcBef>
          <a:spcPct val="0"/>
        </a:spcBef>
        <a:spcAft>
          <a:spcPct val="0"/>
        </a:spcAft>
        <a:defRPr kumimoji="1" sz="2100" b="1">
          <a:solidFill>
            <a:schemeClr val="tx1"/>
          </a:solidFill>
          <a:latin typeface="Arial" charset="0"/>
          <a:ea typeface="휴먼모음T" pitchFamily="18" charset="-127"/>
        </a:defRPr>
      </a:lvl6pPr>
      <a:lvl7pPr marL="685800" algn="l" rtl="0" eaLnBrk="1" fontAlgn="base" latinLnBrk="1" hangingPunct="1">
        <a:spcBef>
          <a:spcPct val="0"/>
        </a:spcBef>
        <a:spcAft>
          <a:spcPct val="0"/>
        </a:spcAft>
        <a:defRPr kumimoji="1" sz="2100" b="1">
          <a:solidFill>
            <a:schemeClr val="tx1"/>
          </a:solidFill>
          <a:latin typeface="Arial" charset="0"/>
          <a:ea typeface="휴먼모음T" pitchFamily="18" charset="-127"/>
        </a:defRPr>
      </a:lvl7pPr>
      <a:lvl8pPr marL="1028700" algn="l" rtl="0" eaLnBrk="1" fontAlgn="base" latinLnBrk="1" hangingPunct="1">
        <a:spcBef>
          <a:spcPct val="0"/>
        </a:spcBef>
        <a:spcAft>
          <a:spcPct val="0"/>
        </a:spcAft>
        <a:defRPr kumimoji="1" sz="2100" b="1">
          <a:solidFill>
            <a:schemeClr val="tx1"/>
          </a:solidFill>
          <a:latin typeface="Arial" charset="0"/>
          <a:ea typeface="휴먼모음T" pitchFamily="18" charset="-127"/>
        </a:defRPr>
      </a:lvl8pPr>
      <a:lvl9pPr marL="1371600" algn="l" rtl="0" eaLnBrk="1" fontAlgn="base" latinLnBrk="1" hangingPunct="1">
        <a:spcBef>
          <a:spcPct val="0"/>
        </a:spcBef>
        <a:spcAft>
          <a:spcPct val="0"/>
        </a:spcAft>
        <a:defRPr kumimoji="1" sz="2100" b="1">
          <a:solidFill>
            <a:schemeClr val="tx1"/>
          </a:solidFill>
          <a:latin typeface="Arial" charset="0"/>
          <a:ea typeface="휴먼모음T" pitchFamily="18" charset="-127"/>
        </a:defRPr>
      </a:lvl9pPr>
    </p:titleStyle>
    <p:bodyStyle>
      <a:lvl1pPr marL="257175" indent="-257175" algn="l" rtl="0" eaLnBrk="1" fontAlgn="base" latinLnBrk="1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70C0"/>
        </a:buClr>
        <a:buFont typeface="Wingdings" pitchFamily="2" charset="2"/>
        <a:buChar char="v"/>
        <a:defRPr kumimoji="1" sz="1800" b="1">
          <a:solidFill>
            <a:srgbClr val="000000"/>
          </a:solidFill>
          <a:latin typeface="새굴림" panose="02030600000101010101" pitchFamily="18" charset="-127"/>
          <a:ea typeface="새굴림" panose="02030600000101010101" pitchFamily="18" charset="-127"/>
          <a:cs typeface="+mn-cs"/>
        </a:defRPr>
      </a:lvl1pPr>
      <a:lvl2pPr marL="557213" indent="-214313" algn="l" rtl="0" eaLnBrk="1" fontAlgn="base" latinLnBrk="1" hangingPunct="1">
        <a:lnSpc>
          <a:spcPct val="150000"/>
        </a:lnSpc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Char char="ü"/>
        <a:defRPr kumimoji="1" sz="1600">
          <a:solidFill>
            <a:srgbClr val="000000"/>
          </a:solidFill>
          <a:latin typeface="새굴림" panose="02030600000101010101" pitchFamily="18" charset="-127"/>
          <a:ea typeface="새굴림" panose="02030600000101010101" pitchFamily="18" charset="-127"/>
        </a:defRPr>
      </a:lvl2pPr>
      <a:lvl3pPr marL="857250" indent="-171450" algn="l" rtl="0" eaLnBrk="1" fontAlgn="base" latinLnBrk="1" hangingPunct="1">
        <a:lnSpc>
          <a:spcPct val="150000"/>
        </a:lnSpc>
        <a:spcBef>
          <a:spcPct val="20000"/>
        </a:spcBef>
        <a:spcAft>
          <a:spcPct val="0"/>
        </a:spcAft>
        <a:buClr>
          <a:schemeClr val="accent2"/>
        </a:buClr>
        <a:buFont typeface="Times New Roman" pitchFamily="18" charset="0"/>
        <a:buChar char="–"/>
        <a:defRPr kumimoji="1" sz="1400">
          <a:solidFill>
            <a:srgbClr val="000000"/>
          </a:solidFill>
          <a:latin typeface="새굴림" panose="02030600000101010101" pitchFamily="18" charset="-127"/>
          <a:ea typeface="새굴림" panose="02030600000101010101" pitchFamily="18" charset="-127"/>
        </a:defRPr>
      </a:lvl3pPr>
      <a:lvl4pPr marL="1200150" indent="-171450" algn="l" rtl="0" eaLnBrk="1" fontAlgn="base" latinLnBrk="1" hangingPunct="1">
        <a:lnSpc>
          <a:spcPct val="150000"/>
        </a:lnSpc>
        <a:spcBef>
          <a:spcPct val="20000"/>
        </a:spcBef>
        <a:spcAft>
          <a:spcPct val="0"/>
        </a:spcAft>
        <a:buClr>
          <a:schemeClr val="tx1"/>
        </a:buClr>
        <a:buSzPct val="90000"/>
        <a:buChar char="•"/>
        <a:defRPr kumimoji="1" sz="1400">
          <a:solidFill>
            <a:srgbClr val="000000"/>
          </a:solidFill>
          <a:latin typeface="새굴림" panose="02030600000101010101" pitchFamily="18" charset="-127"/>
          <a:ea typeface="새굴림" panose="02030600000101010101" pitchFamily="18" charset="-127"/>
        </a:defRPr>
      </a:lvl4pPr>
      <a:lvl5pPr marL="1543050" indent="-171450" algn="l" rtl="0" eaLnBrk="1" fontAlgn="base" latinLnBrk="1" hangingPunct="1">
        <a:lnSpc>
          <a:spcPct val="15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w"/>
        <a:defRPr kumimoji="1" sz="1400">
          <a:solidFill>
            <a:srgbClr val="000000"/>
          </a:solidFill>
          <a:latin typeface="새굴림" panose="02030600000101010101" pitchFamily="18" charset="-127"/>
          <a:ea typeface="새굴림" panose="02030600000101010101" pitchFamily="18" charset="-127"/>
        </a:defRPr>
      </a:lvl5pPr>
      <a:lvl6pPr marL="1885950" indent="-1714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w"/>
        <a:defRPr kumimoji="1" sz="105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w"/>
        <a:defRPr kumimoji="1" sz="105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w"/>
        <a:defRPr kumimoji="1" sz="105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w"/>
        <a:defRPr kumimoji="1" sz="105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hl1itj.tistory.com/118" TargetMode="Externa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nexpected-vortices.com/sw/rippledoc/quick-markdown-example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seg.or.kr/pseg/osal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hl1itj.tistory.com/118" TargetMode="Externa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azki.org/40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osteele.com/posts/2008/05/my-git-workflow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ko-KR" sz="4800" dirty="0" err="1"/>
              <a:t>Github</a:t>
            </a:r>
            <a:r>
              <a:rPr lang="ko-KR" altLang="en-US" sz="4800" dirty="0"/>
              <a:t>와 </a:t>
            </a:r>
            <a:r>
              <a:rPr lang="en-US" altLang="ko-KR" sz="4800" dirty="0" err="1"/>
              <a:t>git</a:t>
            </a:r>
            <a:r>
              <a:rPr lang="en-US" altLang="ko-KR" sz="4800" dirty="0"/>
              <a:t> 1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군산대학교 소프트웨어융합공학과</a:t>
            </a:r>
            <a:endParaRPr lang="en-US" altLang="ko-KR" dirty="0"/>
          </a:p>
          <a:p>
            <a:r>
              <a:rPr lang="en-US" altLang="ko-KR" dirty="0"/>
              <a:t>IoT </a:t>
            </a:r>
            <a:r>
              <a:rPr lang="ko-KR" altLang="en-US" dirty="0"/>
              <a:t>기반 안드로이드 프로그래밍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222" y="5677593"/>
            <a:ext cx="721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※ </a:t>
            </a:r>
            <a:r>
              <a:rPr lang="ko-KR" altLang="en-US" dirty="0">
                <a:latin typeface="+mj-lt"/>
              </a:rPr>
              <a:t>이 자료는 국민대학교 </a:t>
            </a:r>
            <a:r>
              <a:rPr lang="ko-KR" altLang="en-US" dirty="0" err="1">
                <a:latin typeface="+mj-lt"/>
              </a:rPr>
              <a:t>이민석</a:t>
            </a:r>
            <a:r>
              <a:rPr lang="ko-KR" altLang="en-US" dirty="0">
                <a:latin typeface="+mj-lt"/>
              </a:rPr>
              <a:t> 교수님의 </a:t>
            </a:r>
            <a:r>
              <a:rPr lang="ko-KR" altLang="en-US" dirty="0" err="1">
                <a:latin typeface="+mj-lt"/>
              </a:rPr>
              <a:t>강의자료를</a:t>
            </a:r>
            <a:r>
              <a:rPr lang="ko-KR" altLang="en-US" dirty="0">
                <a:latin typeface="+mj-lt"/>
              </a:rPr>
              <a:t> 토대로 만들어졌습니다</a:t>
            </a:r>
            <a:r>
              <a:rPr lang="en-US" altLang="ko-KR" dirty="0">
                <a:latin typeface="+mj-lt"/>
              </a:rPr>
              <a:t>.</a:t>
            </a:r>
          </a:p>
          <a:p>
            <a:r>
              <a:rPr lang="ko-KR" altLang="en-US" dirty="0">
                <a:latin typeface="+mj-lt"/>
              </a:rPr>
              <a:t>참고자료 </a:t>
            </a:r>
            <a:r>
              <a:rPr lang="en-US" altLang="ko-KR" dirty="0">
                <a:latin typeface="+mj-lt"/>
              </a:rPr>
              <a:t>: </a:t>
            </a:r>
            <a:r>
              <a:rPr lang="ko-KR" altLang="en-US" dirty="0">
                <a:hlinkClick r:id="rId2"/>
              </a:rPr>
              <a:t>http://hl1itj.tistory.com/118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5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Education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" y="1183615"/>
            <a:ext cx="7742908" cy="51891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216" y="857794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lt"/>
              </a:rPr>
              <a:t>Github</a:t>
            </a:r>
            <a:r>
              <a:rPr lang="ko-KR" altLang="en-US" dirty="0">
                <a:latin typeface="+mj-lt"/>
              </a:rPr>
              <a:t>를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로그인 한 상태에서 사이트 접속</a:t>
            </a:r>
            <a:r>
              <a:rPr lang="en-US" altLang="ko-KR" dirty="0">
                <a:latin typeface="+mj-lt"/>
              </a:rPr>
              <a:t>. </a:t>
            </a:r>
            <a:r>
              <a:rPr lang="ko-KR" altLang="en-US" dirty="0">
                <a:latin typeface="+mj-lt"/>
              </a:rPr>
              <a:t>네모를 눌러 학생 버전의 키트를 받는다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72612" y="4169374"/>
            <a:ext cx="1364284" cy="40669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149026059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Clone</a:t>
            </a:r>
            <a:r>
              <a:rPr lang="ko-KR" altLang="en-US" dirty="0"/>
              <a:t>을 통해 생성된 프로젝트 폴더에서 </a:t>
            </a:r>
            <a:r>
              <a:rPr lang="en-US" altLang="ko-KR" dirty="0" err="1"/>
              <a:t>Github</a:t>
            </a:r>
            <a:r>
              <a:rPr lang="ko-KR" altLang="en-US" dirty="0"/>
              <a:t>에서 생성한 파일들을 안드로이드 프로젝트를 통해 새로 생성된 프로젝트의 폴더로 </a:t>
            </a:r>
            <a:r>
              <a:rPr lang="ko-KR" altLang="en-US" dirty="0" err="1"/>
              <a:t>붙여넣기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파일들 복사하기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58" y="1727514"/>
            <a:ext cx="4171783" cy="12695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13" y="3601930"/>
            <a:ext cx="4821238" cy="2851406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3208714" y="3030275"/>
            <a:ext cx="324196" cy="427639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3532910" y="3121213"/>
            <a:ext cx="1163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+mj-lt"/>
              </a:rPr>
              <a:t>복사하기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370" y="2606091"/>
            <a:ext cx="2893984" cy="19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037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Setting – Version Control –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 err="1"/>
              <a:t>git</a:t>
            </a:r>
            <a:r>
              <a:rPr lang="ko-KR" altLang="en-US" dirty="0"/>
              <a:t>이 설치된 폴더를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 설정 확인하기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17" y="1696867"/>
            <a:ext cx="6274363" cy="44504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15617" y="2735296"/>
            <a:ext cx="847900" cy="16584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직사각형 6"/>
          <p:cNvSpPr/>
          <p:nvPr/>
        </p:nvSpPr>
        <p:spPr>
          <a:xfrm>
            <a:off x="1376329" y="3981068"/>
            <a:ext cx="876419" cy="20023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01141879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Setting – Version Control –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에서 자신의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아이디를 등록한다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 설정 확인하기</a:t>
            </a:r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5921" y="1399144"/>
            <a:ext cx="6937795" cy="492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894323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Version Control System</a:t>
            </a:r>
            <a:r>
              <a:rPr lang="ko-KR" altLang="en-US" dirty="0"/>
              <a:t>을 통하여 </a:t>
            </a:r>
            <a:r>
              <a:rPr lang="en-US" altLang="ko-KR" dirty="0" err="1"/>
              <a:t>Git</a:t>
            </a:r>
            <a:r>
              <a:rPr lang="ko-KR" altLang="en-US" dirty="0"/>
              <a:t>을 연동한다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VCS </a:t>
            </a:r>
            <a:r>
              <a:rPr lang="ko-KR" altLang="en-US" dirty="0"/>
              <a:t>만져보기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84" y="1437463"/>
            <a:ext cx="7514707" cy="50321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20559" y="1670628"/>
            <a:ext cx="1450946" cy="16648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1487" t="41584" r="31338" b="41682"/>
          <a:stretch/>
        </p:blipFill>
        <p:spPr>
          <a:xfrm>
            <a:off x="2618509" y="3325091"/>
            <a:ext cx="3000896" cy="9060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71505" y="3558256"/>
            <a:ext cx="847900" cy="240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60230736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성공하면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항목이 생기고 다양한 메뉴를 사용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VCS </a:t>
            </a:r>
            <a:r>
              <a:rPr lang="ko-KR" altLang="en-US" dirty="0"/>
              <a:t>만져보기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9" y="1353820"/>
            <a:ext cx="7597763" cy="50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27161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VCS – Commit</a:t>
            </a:r>
            <a:r>
              <a:rPr lang="ko-KR" altLang="en-US" dirty="0"/>
              <a:t>로 현재 생성된 프로젝트 파일들을 전부 </a:t>
            </a:r>
            <a:r>
              <a:rPr lang="en-US" altLang="ko-KR" dirty="0"/>
              <a:t>add </a:t>
            </a:r>
            <a:r>
              <a:rPr lang="ko-KR" altLang="en-US" dirty="0"/>
              <a:t>및 </a:t>
            </a:r>
            <a:r>
              <a:rPr lang="en-US" altLang="ko-KR" dirty="0"/>
              <a:t>commit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상태 </a:t>
            </a:r>
            <a:r>
              <a:rPr lang="en-US" altLang="ko-KR" dirty="0"/>
              <a:t>commit </a:t>
            </a:r>
            <a:r>
              <a:rPr lang="ko-KR" altLang="en-US" dirty="0"/>
              <a:t>하기</a:t>
            </a:r>
          </a:p>
        </p:txBody>
      </p:sp>
      <p:pic>
        <p:nvPicPr>
          <p:cNvPr id="5" name="내용 개체 틀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343" y="1317131"/>
            <a:ext cx="7657319" cy="5136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556" y="1497050"/>
            <a:ext cx="4286142" cy="47763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54" y="3582504"/>
            <a:ext cx="4060300" cy="8180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29790" y="1710406"/>
            <a:ext cx="1335863" cy="15649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9" name="직사각형 8"/>
          <p:cNvSpPr/>
          <p:nvPr/>
        </p:nvSpPr>
        <p:spPr>
          <a:xfrm>
            <a:off x="4585557" y="3131845"/>
            <a:ext cx="691294" cy="17333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0" name="직사각형 9"/>
          <p:cNvSpPr/>
          <p:nvPr/>
        </p:nvSpPr>
        <p:spPr>
          <a:xfrm>
            <a:off x="7167722" y="6029488"/>
            <a:ext cx="691294" cy="24392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1" name="직사각형 10"/>
          <p:cNvSpPr/>
          <p:nvPr/>
        </p:nvSpPr>
        <p:spPr>
          <a:xfrm>
            <a:off x="6286499" y="4156624"/>
            <a:ext cx="390525" cy="17725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cxnSp>
        <p:nvCxnSpPr>
          <p:cNvPr id="13" name="직선 화살표 연결선 12"/>
          <p:cNvCxnSpPr>
            <a:stCxn id="8" idx="2"/>
          </p:cNvCxnSpPr>
          <p:nvPr/>
        </p:nvCxnSpPr>
        <p:spPr bwMode="auto">
          <a:xfrm>
            <a:off x="3797722" y="1866900"/>
            <a:ext cx="787834" cy="78105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직선 화살표 연결선 13"/>
          <p:cNvCxnSpPr>
            <a:stCxn id="10" idx="0"/>
          </p:cNvCxnSpPr>
          <p:nvPr/>
        </p:nvCxnSpPr>
        <p:spPr bwMode="auto">
          <a:xfrm flipH="1" flipV="1">
            <a:off x="7296150" y="4333876"/>
            <a:ext cx="217219" cy="169561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36241211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 스튜디오에서 직접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저장소를 생성할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 저장소 생성하기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40" y="1446216"/>
            <a:ext cx="6701033" cy="50071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807" y="3872090"/>
            <a:ext cx="2017266" cy="19551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73073" y="3571580"/>
            <a:ext cx="1384680" cy="21902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cxnSp>
        <p:nvCxnSpPr>
          <p:cNvPr id="8" name="직선 화살표 연결선 7"/>
          <p:cNvCxnSpPr>
            <a:stCxn id="7" idx="2"/>
          </p:cNvCxnSpPr>
          <p:nvPr/>
        </p:nvCxnSpPr>
        <p:spPr bwMode="auto">
          <a:xfrm flipH="1">
            <a:off x="5478087" y="3790604"/>
            <a:ext cx="787326" cy="80633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962" y="5760718"/>
            <a:ext cx="1820422" cy="37372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49380" y="5770259"/>
            <a:ext cx="1846004" cy="364188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3" name="직사각형 12"/>
          <p:cNvSpPr/>
          <p:nvPr/>
        </p:nvSpPr>
        <p:spPr>
          <a:xfrm>
            <a:off x="3657633" y="5535042"/>
            <a:ext cx="623422" cy="22567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cxnSp>
        <p:nvCxnSpPr>
          <p:cNvPr id="14" name="직선 화살표 연결선 13"/>
          <p:cNvCxnSpPr>
            <a:stCxn id="13" idx="3"/>
          </p:cNvCxnSpPr>
          <p:nvPr/>
        </p:nvCxnSpPr>
        <p:spPr bwMode="auto">
          <a:xfrm>
            <a:off x="4281055" y="5647880"/>
            <a:ext cx="1468325" cy="32058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26757618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생성된 프로젝트를 보면 프로젝트 파일들과 </a:t>
            </a:r>
            <a:r>
              <a:rPr lang="en-US" altLang="ko-KR" dirty="0" err="1"/>
              <a:t>Lisence</a:t>
            </a:r>
            <a:r>
              <a:rPr lang="en-US" altLang="ko-KR" dirty="0"/>
              <a:t>, Readme.md</a:t>
            </a:r>
            <a:r>
              <a:rPr lang="ko-KR" altLang="en-US" dirty="0"/>
              <a:t>가 제대로 들어가 있는걸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107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생성된 프로젝트 확인하기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84" y="1409700"/>
            <a:ext cx="5853527" cy="504363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25755" y="3017534"/>
            <a:ext cx="508545" cy="23049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직사각형 6"/>
          <p:cNvSpPr/>
          <p:nvPr/>
        </p:nvSpPr>
        <p:spPr>
          <a:xfrm>
            <a:off x="3463380" y="5465459"/>
            <a:ext cx="1642020" cy="82104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직사각형 7"/>
          <p:cNvSpPr/>
          <p:nvPr/>
        </p:nvSpPr>
        <p:spPr>
          <a:xfrm>
            <a:off x="3463380" y="3520997"/>
            <a:ext cx="708570" cy="194446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106594490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생성했던 불필요한 프로젝트는 삭제하도록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108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불필요한 프로젝트 삭제하기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76" y="1481008"/>
            <a:ext cx="5770769" cy="497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75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90600"/>
            <a:ext cx="8159523" cy="54720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84416" y="1723136"/>
            <a:ext cx="1280160" cy="1418336"/>
          </a:xfrm>
          <a:prstGeom prst="roundRect">
            <a:avLst/>
          </a:prstGeom>
          <a:ln w="508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직사각형 6"/>
          <p:cNvSpPr/>
          <p:nvPr/>
        </p:nvSpPr>
        <p:spPr>
          <a:xfrm>
            <a:off x="7042912" y="2027936"/>
            <a:ext cx="902208" cy="211328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1294642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4" y="912784"/>
            <a:ext cx="8261590" cy="554046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67151" y="3090381"/>
            <a:ext cx="1839831" cy="484488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직사각형 6"/>
          <p:cNvSpPr/>
          <p:nvPr/>
        </p:nvSpPr>
        <p:spPr>
          <a:xfrm>
            <a:off x="2083379" y="3782620"/>
            <a:ext cx="999455" cy="484488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4820193" y="3145390"/>
            <a:ext cx="940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저장소 이름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2973" y="4267108"/>
            <a:ext cx="1813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Public :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공개된 저장소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, open source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Private :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비공개 저장소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초대된 사람만 접근 가능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072668" y="4357385"/>
            <a:ext cx="2634314" cy="65875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cxnSp>
        <p:nvCxnSpPr>
          <p:cNvPr id="12" name="직선 화살표 연결선 11"/>
          <p:cNvCxnSpPr/>
          <p:nvPr/>
        </p:nvCxnSpPr>
        <p:spPr bwMode="auto">
          <a:xfrm>
            <a:off x="2828544" y="4767072"/>
            <a:ext cx="2633472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462016" y="4562523"/>
            <a:ext cx="1813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FF"/>
                </a:solidFill>
                <a:latin typeface="+mj-lt"/>
              </a:rPr>
              <a:t>Github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 education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이 승인되면 </a:t>
            </a:r>
            <a:r>
              <a:rPr lang="ko-KR" altLang="en-US" sz="1200" dirty="0" err="1">
                <a:solidFill>
                  <a:srgbClr val="0000FF"/>
                </a:solidFill>
                <a:latin typeface="+mj-lt"/>
              </a:rPr>
              <a:t>활성화됨</a:t>
            </a:r>
            <a:endParaRPr lang="en-US" altLang="ko-KR" sz="12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288" y="5305856"/>
            <a:ext cx="1579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자동으로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readme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생성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83379" y="5126698"/>
            <a:ext cx="2594285" cy="48509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6" name="직사각형 15"/>
          <p:cNvSpPr/>
          <p:nvPr/>
        </p:nvSpPr>
        <p:spPr>
          <a:xfrm>
            <a:off x="2092683" y="5652503"/>
            <a:ext cx="2247670" cy="27280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7" name="TextBox 16"/>
          <p:cNvSpPr txBox="1"/>
          <p:nvPr/>
        </p:nvSpPr>
        <p:spPr>
          <a:xfrm>
            <a:off x="4371184" y="5660152"/>
            <a:ext cx="363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FF"/>
                </a:solidFill>
                <a:latin typeface="+mj-lt"/>
              </a:rPr>
              <a:t>Gitignore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 : workspace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내의 필요 없는 파일들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정의</a:t>
            </a:r>
            <a:endParaRPr lang="en-US" altLang="ko-KR" sz="1200" dirty="0">
              <a:solidFill>
                <a:srgbClr val="0000FF"/>
              </a:solidFill>
              <a:latin typeface="+mj-lt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License :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라이선스 관리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97052" y="6049959"/>
            <a:ext cx="955012" cy="3108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935325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 </a:t>
            </a:r>
            <a:r>
              <a:rPr lang="ko-KR" altLang="en-US" dirty="0"/>
              <a:t>생성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9" y="1161369"/>
            <a:ext cx="7763284" cy="52062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6214" y="4967077"/>
            <a:ext cx="1064769" cy="107667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2525484" y="5331241"/>
            <a:ext cx="216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자동 생성된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readme.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Markdown language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로 구성됨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419" y="4288426"/>
            <a:ext cx="857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기본 파일들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56214" y="3968342"/>
            <a:ext cx="951557" cy="917168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3" name="직사각형 12"/>
          <p:cNvSpPr/>
          <p:nvPr/>
        </p:nvSpPr>
        <p:spPr>
          <a:xfrm>
            <a:off x="1276217" y="3726635"/>
            <a:ext cx="731110" cy="20093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4" name="TextBox 13"/>
          <p:cNvSpPr txBox="1"/>
          <p:nvPr/>
        </p:nvSpPr>
        <p:spPr>
          <a:xfrm>
            <a:off x="259578" y="3585054"/>
            <a:ext cx="1016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00FF"/>
                </a:solidFill>
                <a:latin typeface="+mj-lt"/>
              </a:rPr>
              <a:t>현재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branch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표시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76217" y="3374617"/>
            <a:ext cx="5960606" cy="31124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6" name="TextBox 15"/>
          <p:cNvSpPr txBox="1"/>
          <p:nvPr/>
        </p:nvSpPr>
        <p:spPr>
          <a:xfrm>
            <a:off x="3607524" y="3108209"/>
            <a:ext cx="1608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프로젝트 현황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319759" y="2602975"/>
            <a:ext cx="5202961" cy="31124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8" name="TextBox 17"/>
          <p:cNvSpPr txBox="1"/>
          <p:nvPr/>
        </p:nvSpPr>
        <p:spPr>
          <a:xfrm>
            <a:off x="3228700" y="2325976"/>
            <a:ext cx="168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00FF"/>
                </a:solidFill>
                <a:latin typeface="+mj-lt"/>
              </a:rPr>
              <a:t>Repository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관련 메뉴</a:t>
            </a:r>
          </a:p>
        </p:txBody>
      </p:sp>
    </p:spTree>
    <p:extLst>
      <p:ext uri="{BB962C8B-B14F-4D97-AF65-F5344CB8AC3E}">
        <p14:creationId xmlns:p14="http://schemas.microsoft.com/office/powerpoint/2010/main" val="14963926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 </a:t>
            </a:r>
            <a:r>
              <a:rPr lang="ko-KR" altLang="en-US" dirty="0"/>
              <a:t>생성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9" y="1161369"/>
            <a:ext cx="7763284" cy="52062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00352" y="2624472"/>
            <a:ext cx="555317" cy="25806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2259872" y="3065939"/>
            <a:ext cx="128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이슈 제기 및 관리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427369" y="2624472"/>
            <a:ext cx="738197" cy="25806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20" name="직사각형 19"/>
          <p:cNvSpPr/>
          <p:nvPr/>
        </p:nvSpPr>
        <p:spPr>
          <a:xfrm>
            <a:off x="6215597" y="3391094"/>
            <a:ext cx="738197" cy="25806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21" name="TextBox 20"/>
          <p:cNvSpPr txBox="1"/>
          <p:nvPr/>
        </p:nvSpPr>
        <p:spPr>
          <a:xfrm>
            <a:off x="3015544" y="2302571"/>
            <a:ext cx="1839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외부인이 작성한 코드 합치기</a:t>
            </a:r>
          </a:p>
        </p:txBody>
      </p:sp>
      <p:cxnSp>
        <p:nvCxnSpPr>
          <p:cNvPr id="10" name="꺾인 연결선 9"/>
          <p:cNvCxnSpPr>
            <a:stCxn id="6" idx="2"/>
            <a:endCxn id="7" idx="1"/>
          </p:cNvCxnSpPr>
          <p:nvPr/>
        </p:nvCxnSpPr>
        <p:spPr bwMode="auto">
          <a:xfrm rot="16200000" flipH="1">
            <a:off x="2007991" y="2952557"/>
            <a:ext cx="321901" cy="181861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꺾인 연결선 21"/>
          <p:cNvCxnSpPr>
            <a:stCxn id="19" idx="0"/>
            <a:endCxn id="21" idx="1"/>
          </p:cNvCxnSpPr>
          <p:nvPr/>
        </p:nvCxnSpPr>
        <p:spPr bwMode="auto">
          <a:xfrm rot="5400000" flipH="1" flipV="1">
            <a:off x="2814306" y="2423234"/>
            <a:ext cx="183401" cy="219076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785802" y="2912961"/>
            <a:ext cx="2859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프로젝트에 직접적으로 기여하고 있는 인원들</a:t>
            </a:r>
          </a:p>
        </p:txBody>
      </p:sp>
      <p:cxnSp>
        <p:nvCxnSpPr>
          <p:cNvPr id="27" name="꺾인 연결선 26"/>
          <p:cNvCxnSpPr>
            <a:stCxn id="20" idx="0"/>
            <a:endCxn id="26" idx="2"/>
          </p:cNvCxnSpPr>
          <p:nvPr/>
        </p:nvCxnSpPr>
        <p:spPr bwMode="auto">
          <a:xfrm rot="16200000" flipV="1">
            <a:off x="6299580" y="3105977"/>
            <a:ext cx="201134" cy="369099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직사각형 35"/>
          <p:cNvSpPr/>
          <p:nvPr/>
        </p:nvSpPr>
        <p:spPr>
          <a:xfrm>
            <a:off x="2796467" y="3391094"/>
            <a:ext cx="586813" cy="25806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37" name="TextBox 36"/>
          <p:cNvSpPr txBox="1"/>
          <p:nvPr/>
        </p:nvSpPr>
        <p:spPr>
          <a:xfrm>
            <a:off x="3264046" y="3765674"/>
            <a:ext cx="128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현재 진행중인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branch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의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  <a:latin typeface="+mj-lt"/>
              </a:rPr>
              <a:t>갯수</a:t>
            </a:r>
            <a:endParaRPr lang="ko-KR" altLang="en-US" sz="1200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38" name="꺾인 연결선 37"/>
          <p:cNvCxnSpPr>
            <a:stCxn id="36" idx="2"/>
            <a:endCxn id="37" idx="1"/>
          </p:cNvCxnSpPr>
          <p:nvPr/>
        </p:nvCxnSpPr>
        <p:spPr bwMode="auto">
          <a:xfrm rot="16200000" flipH="1">
            <a:off x="3003287" y="3735747"/>
            <a:ext cx="347347" cy="174172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직사각형 39"/>
          <p:cNvSpPr/>
          <p:nvPr/>
        </p:nvSpPr>
        <p:spPr>
          <a:xfrm>
            <a:off x="1359553" y="4216608"/>
            <a:ext cx="643418" cy="21605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41" name="TextBox 40"/>
          <p:cNvSpPr txBox="1"/>
          <p:nvPr/>
        </p:nvSpPr>
        <p:spPr>
          <a:xfrm>
            <a:off x="138324" y="3822833"/>
            <a:ext cx="1093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00FF"/>
                </a:solidFill>
                <a:latin typeface="+mj-lt"/>
              </a:rPr>
              <a:t>gitignore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파일</a:t>
            </a:r>
          </a:p>
        </p:txBody>
      </p:sp>
      <p:cxnSp>
        <p:nvCxnSpPr>
          <p:cNvPr id="42" name="꺾인 연결선 41"/>
          <p:cNvCxnSpPr>
            <a:stCxn id="40" idx="1"/>
            <a:endCxn id="41" idx="2"/>
          </p:cNvCxnSpPr>
          <p:nvPr/>
        </p:nvCxnSpPr>
        <p:spPr bwMode="auto">
          <a:xfrm rot="10800000">
            <a:off x="685091" y="4099832"/>
            <a:ext cx="674462" cy="22480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꺾인 연결선 46"/>
          <p:cNvCxnSpPr>
            <a:stCxn id="48" idx="1"/>
            <a:endCxn id="51" idx="0"/>
          </p:cNvCxnSpPr>
          <p:nvPr/>
        </p:nvCxnSpPr>
        <p:spPr bwMode="auto">
          <a:xfrm rot="10800000" flipV="1">
            <a:off x="589997" y="4555104"/>
            <a:ext cx="769556" cy="91431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직사각형 47"/>
          <p:cNvSpPr/>
          <p:nvPr/>
        </p:nvSpPr>
        <p:spPr>
          <a:xfrm>
            <a:off x="1359553" y="4477249"/>
            <a:ext cx="643418" cy="15571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51" name="TextBox 50"/>
          <p:cNvSpPr txBox="1"/>
          <p:nvPr/>
        </p:nvSpPr>
        <p:spPr>
          <a:xfrm>
            <a:off x="43230" y="4646536"/>
            <a:ext cx="1093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라이선스 파일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359553" y="4669952"/>
            <a:ext cx="673898" cy="17596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54" name="직사각형 53"/>
          <p:cNvSpPr/>
          <p:nvPr/>
        </p:nvSpPr>
        <p:spPr>
          <a:xfrm>
            <a:off x="1404111" y="4976274"/>
            <a:ext cx="1023257" cy="108402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cxnSp>
        <p:nvCxnSpPr>
          <p:cNvPr id="55" name="꺾인 연결선 54"/>
          <p:cNvCxnSpPr>
            <a:stCxn id="53" idx="1"/>
            <a:endCxn id="54" idx="1"/>
          </p:cNvCxnSpPr>
          <p:nvPr/>
        </p:nvCxnSpPr>
        <p:spPr bwMode="auto">
          <a:xfrm rot="10800000" flipH="1" flipV="1">
            <a:off x="1359553" y="4757934"/>
            <a:ext cx="44558" cy="760352"/>
          </a:xfrm>
          <a:prstGeom prst="bentConnector3">
            <a:avLst>
              <a:gd name="adj1" fmla="val -513039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직사각형 59"/>
          <p:cNvSpPr/>
          <p:nvPr/>
        </p:nvSpPr>
        <p:spPr>
          <a:xfrm>
            <a:off x="1613591" y="3430711"/>
            <a:ext cx="586813" cy="25806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61" name="TextBox 60"/>
          <p:cNvSpPr txBox="1"/>
          <p:nvPr/>
        </p:nvSpPr>
        <p:spPr>
          <a:xfrm>
            <a:off x="11188" y="2927439"/>
            <a:ext cx="128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전체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commit </a:t>
            </a:r>
            <a:r>
              <a:rPr lang="ko-KR" altLang="en-US" sz="1200" dirty="0" err="1">
                <a:solidFill>
                  <a:srgbClr val="0000FF"/>
                </a:solidFill>
                <a:latin typeface="+mj-lt"/>
              </a:rPr>
              <a:t>갯수</a:t>
            </a:r>
            <a:endParaRPr lang="ko-KR" altLang="en-US" sz="1200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62" name="꺾인 연결선 61"/>
          <p:cNvCxnSpPr>
            <a:stCxn id="60" idx="1"/>
            <a:endCxn id="61" idx="2"/>
          </p:cNvCxnSpPr>
          <p:nvPr/>
        </p:nvCxnSpPr>
        <p:spPr bwMode="auto">
          <a:xfrm rot="10800000">
            <a:off x="653447" y="3204438"/>
            <a:ext cx="960144" cy="355306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72627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내용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4" y="1234398"/>
            <a:ext cx="7746038" cy="51947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코딩 시 소스코드의 버전 관리에 직접적인 영향이 없는 파일들의 </a:t>
            </a:r>
            <a:r>
              <a:rPr lang="ko-KR" altLang="en-US" dirty="0" err="1">
                <a:latin typeface="+mj-lt"/>
              </a:rPr>
              <a:t>확장자명을</a:t>
            </a:r>
            <a:r>
              <a:rPr lang="ko-KR" altLang="en-US" dirty="0">
                <a:latin typeface="+mj-lt"/>
              </a:rPr>
              <a:t> 적는다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cxnSp>
        <p:nvCxnSpPr>
          <p:cNvPr id="12" name="꺾인 연결선 11"/>
          <p:cNvCxnSpPr>
            <a:stCxn id="13" idx="0"/>
            <a:endCxn id="14" idx="1"/>
          </p:cNvCxnSpPr>
          <p:nvPr/>
        </p:nvCxnSpPr>
        <p:spPr bwMode="auto">
          <a:xfrm rot="5400000" flipH="1" flipV="1">
            <a:off x="6952997" y="3007048"/>
            <a:ext cx="110357" cy="302237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직사각형 12"/>
          <p:cNvSpPr/>
          <p:nvPr/>
        </p:nvSpPr>
        <p:spPr>
          <a:xfrm>
            <a:off x="6756545" y="3213344"/>
            <a:ext cx="201024" cy="169288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4" name="TextBox 13"/>
          <p:cNvSpPr txBox="1"/>
          <p:nvPr/>
        </p:nvSpPr>
        <p:spPr>
          <a:xfrm>
            <a:off x="7159294" y="2964487"/>
            <a:ext cx="1322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추가 및 수정 가능</a:t>
            </a:r>
          </a:p>
        </p:txBody>
      </p:sp>
    </p:spTree>
    <p:extLst>
      <p:ext uri="{BB962C8B-B14F-4D97-AF65-F5344CB8AC3E}">
        <p14:creationId xmlns:p14="http://schemas.microsoft.com/office/powerpoint/2010/main" val="13989164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License </a:t>
            </a:r>
            <a:r>
              <a:rPr lang="ko-KR" altLang="en-US" dirty="0"/>
              <a:t>내용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232564"/>
            <a:ext cx="7606329" cy="51010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실제 활용되고 있는 라이선스의 내용이 자동으로 들어간다</a:t>
            </a:r>
            <a:r>
              <a:rPr lang="en-US" altLang="ko-KR" dirty="0">
                <a:latin typeface="+mj-lt"/>
              </a:rPr>
              <a:t>. (</a:t>
            </a:r>
            <a:r>
              <a:rPr lang="ko-KR" altLang="en-US" dirty="0">
                <a:latin typeface="+mj-lt"/>
              </a:rPr>
              <a:t>저장소 생성 시 지정 가능</a:t>
            </a:r>
            <a:r>
              <a:rPr lang="en-US" altLang="ko-KR" dirty="0">
                <a:latin typeface="+mj-lt"/>
              </a:rPr>
              <a:t>)</a:t>
            </a:r>
            <a:endParaRPr lang="ko-KR" altLang="en-US" dirty="0">
              <a:latin typeface="+mj-lt"/>
            </a:endParaRPr>
          </a:p>
        </p:txBody>
      </p:sp>
      <p:cxnSp>
        <p:nvCxnSpPr>
          <p:cNvPr id="7" name="꺾인 연결선 6"/>
          <p:cNvCxnSpPr>
            <a:stCxn id="8" idx="0"/>
            <a:endCxn id="9" idx="1"/>
          </p:cNvCxnSpPr>
          <p:nvPr/>
        </p:nvCxnSpPr>
        <p:spPr bwMode="auto">
          <a:xfrm rot="5400000" flipH="1" flipV="1">
            <a:off x="7078981" y="4840202"/>
            <a:ext cx="110357" cy="302237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6882529" y="5046498"/>
            <a:ext cx="201024" cy="169288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9" name="TextBox 8"/>
          <p:cNvSpPr txBox="1"/>
          <p:nvPr/>
        </p:nvSpPr>
        <p:spPr>
          <a:xfrm>
            <a:off x="7285278" y="4797641"/>
            <a:ext cx="1322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추가 및 수정 가능</a:t>
            </a:r>
          </a:p>
        </p:txBody>
      </p:sp>
    </p:spTree>
    <p:extLst>
      <p:ext uri="{BB962C8B-B14F-4D97-AF65-F5344CB8AC3E}">
        <p14:creationId xmlns:p14="http://schemas.microsoft.com/office/powerpoint/2010/main" val="41971681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1307613"/>
            <a:ext cx="6701396" cy="273316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License </a:t>
            </a:r>
            <a:r>
              <a:rPr lang="ko-KR" altLang="en-US" dirty="0"/>
              <a:t>수정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직접 수정을 할 수도 있다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86374" y="3040630"/>
            <a:ext cx="1816794" cy="21042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9" name="TextBox 8"/>
          <p:cNvSpPr txBox="1"/>
          <p:nvPr/>
        </p:nvSpPr>
        <p:spPr>
          <a:xfrm>
            <a:off x="3597764" y="2580471"/>
            <a:ext cx="1172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수정된 부분</a:t>
            </a:r>
          </a:p>
        </p:txBody>
      </p:sp>
      <p:cxnSp>
        <p:nvCxnSpPr>
          <p:cNvPr id="10" name="꺾인 연결선 9"/>
          <p:cNvCxnSpPr>
            <a:stCxn id="8" idx="3"/>
            <a:endCxn id="9" idx="2"/>
          </p:cNvCxnSpPr>
          <p:nvPr/>
        </p:nvCxnSpPr>
        <p:spPr bwMode="auto">
          <a:xfrm flipV="1">
            <a:off x="3503168" y="2857470"/>
            <a:ext cx="681060" cy="28837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943" y="3675833"/>
            <a:ext cx="5942240" cy="261647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406317" y="4158344"/>
            <a:ext cx="1278169" cy="88537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23" name="TextBox 22"/>
          <p:cNvSpPr txBox="1"/>
          <p:nvPr/>
        </p:nvSpPr>
        <p:spPr>
          <a:xfrm>
            <a:off x="1227829" y="4370229"/>
            <a:ext cx="117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0000FF"/>
                </a:solidFill>
                <a:latin typeface="+mj-lt"/>
              </a:rPr>
              <a:t>수정된 부분의 제목 및 내용 작성</a:t>
            </a:r>
            <a:endParaRPr lang="ko-KR" altLang="en-US" sz="1200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24" name="꺾인 연결선 23"/>
          <p:cNvCxnSpPr>
            <a:stCxn id="22" idx="1"/>
            <a:endCxn id="23" idx="3"/>
          </p:cNvCxnSpPr>
          <p:nvPr/>
        </p:nvCxnSpPr>
        <p:spPr bwMode="auto">
          <a:xfrm rot="10800000" flipV="1">
            <a:off x="2400757" y="4601028"/>
            <a:ext cx="1005561" cy="3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직사각형 31"/>
          <p:cNvSpPr/>
          <p:nvPr/>
        </p:nvSpPr>
        <p:spPr>
          <a:xfrm>
            <a:off x="3297461" y="5871580"/>
            <a:ext cx="817340" cy="30062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33" name="TextBox 32"/>
          <p:cNvSpPr txBox="1"/>
          <p:nvPr/>
        </p:nvSpPr>
        <p:spPr>
          <a:xfrm>
            <a:off x="1294178" y="5733080"/>
            <a:ext cx="1300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0000FF"/>
                </a:solidFill>
                <a:latin typeface="+mj-lt"/>
              </a:rPr>
              <a:t>수정 내용을 제출</a:t>
            </a:r>
            <a:endParaRPr lang="ko-KR" altLang="en-US" sz="1200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34" name="꺾인 연결선 33"/>
          <p:cNvCxnSpPr>
            <a:stCxn id="32" idx="1"/>
            <a:endCxn id="33" idx="3"/>
          </p:cNvCxnSpPr>
          <p:nvPr/>
        </p:nvCxnSpPr>
        <p:spPr bwMode="auto">
          <a:xfrm rot="10800000">
            <a:off x="2594771" y="5871580"/>
            <a:ext cx="702690" cy="15031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직사각형 40"/>
          <p:cNvSpPr/>
          <p:nvPr/>
        </p:nvSpPr>
        <p:spPr>
          <a:xfrm>
            <a:off x="3366888" y="5450850"/>
            <a:ext cx="3578488" cy="36473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42" name="TextBox 41"/>
          <p:cNvSpPr txBox="1"/>
          <p:nvPr/>
        </p:nvSpPr>
        <p:spPr>
          <a:xfrm>
            <a:off x="259579" y="5312350"/>
            <a:ext cx="2404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원본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(master)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은 그대로 두고 새로운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 branch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를 만들 수도 있음</a:t>
            </a:r>
          </a:p>
        </p:txBody>
      </p:sp>
      <p:cxnSp>
        <p:nvCxnSpPr>
          <p:cNvPr id="43" name="꺾인 연결선 42"/>
          <p:cNvCxnSpPr>
            <a:stCxn id="41" idx="1"/>
            <a:endCxn id="42" idx="3"/>
          </p:cNvCxnSpPr>
          <p:nvPr/>
        </p:nvCxnSpPr>
        <p:spPr bwMode="auto">
          <a:xfrm rot="10800000">
            <a:off x="2664200" y="5543183"/>
            <a:ext cx="702689" cy="90034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202017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수정된 </a:t>
            </a:r>
            <a:r>
              <a:rPr lang="en-US" altLang="ko-KR" dirty="0"/>
              <a:t>License </a:t>
            </a:r>
            <a:r>
              <a:rPr lang="ko-KR" altLang="en-US" dirty="0"/>
              <a:t>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8" y="920513"/>
            <a:ext cx="8048489" cy="53975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26156" y="5413716"/>
            <a:ext cx="1866723" cy="22073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4037547" y="4953557"/>
            <a:ext cx="1205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수정된 부분</a:t>
            </a:r>
          </a:p>
        </p:txBody>
      </p:sp>
      <p:cxnSp>
        <p:nvCxnSpPr>
          <p:cNvPr id="8" name="꺾인 연결선 7"/>
          <p:cNvCxnSpPr>
            <a:stCxn id="6" idx="3"/>
            <a:endCxn id="7" idx="2"/>
          </p:cNvCxnSpPr>
          <p:nvPr/>
        </p:nvCxnSpPr>
        <p:spPr bwMode="auto">
          <a:xfrm flipV="1">
            <a:off x="3992879" y="5230556"/>
            <a:ext cx="647249" cy="29352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312579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후 변화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8" y="1038227"/>
            <a:ext cx="8384197" cy="23073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83" y="2647045"/>
            <a:ext cx="826048" cy="21042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1454331" y="2049874"/>
            <a:ext cx="1172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Commit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수 변화</a:t>
            </a:r>
          </a:p>
        </p:txBody>
      </p:sp>
      <p:cxnSp>
        <p:nvCxnSpPr>
          <p:cNvPr id="8" name="꺾인 연결선 7"/>
          <p:cNvCxnSpPr>
            <a:stCxn id="6" idx="3"/>
            <a:endCxn id="7" idx="2"/>
          </p:cNvCxnSpPr>
          <p:nvPr/>
        </p:nvCxnSpPr>
        <p:spPr bwMode="auto">
          <a:xfrm flipV="1">
            <a:off x="1454331" y="2326873"/>
            <a:ext cx="586464" cy="42538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4234624"/>
            <a:ext cx="7072247" cy="20065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2404" y="3935691"/>
            <a:ext cx="241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00FF"/>
                </a:solidFill>
                <a:latin typeface="+mj-lt"/>
              </a:rPr>
              <a:t>Commit history </a:t>
            </a:r>
            <a:r>
              <a:rPr lang="ko-KR" altLang="en-US" dirty="0">
                <a:solidFill>
                  <a:srgbClr val="0000FF"/>
                </a:solidFill>
                <a:latin typeface="+mj-lt"/>
              </a:rPr>
              <a:t>확인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805482" y="4866235"/>
            <a:ext cx="805809" cy="34149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7" name="TextBox 16"/>
          <p:cNvSpPr txBox="1"/>
          <p:nvPr/>
        </p:nvSpPr>
        <p:spPr>
          <a:xfrm>
            <a:off x="5399314" y="3682801"/>
            <a:ext cx="276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각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Commit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들은 고유의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id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를 가지며 그 변화된 내용을 확인 가능</a:t>
            </a:r>
          </a:p>
        </p:txBody>
      </p:sp>
      <p:cxnSp>
        <p:nvCxnSpPr>
          <p:cNvPr id="18" name="꺾인 연결선 17"/>
          <p:cNvCxnSpPr>
            <a:stCxn id="16" idx="0"/>
            <a:endCxn id="17" idx="2"/>
          </p:cNvCxnSpPr>
          <p:nvPr/>
        </p:nvCxnSpPr>
        <p:spPr bwMode="auto">
          <a:xfrm rot="16200000" flipV="1">
            <a:off x="6633121" y="4290969"/>
            <a:ext cx="721769" cy="428764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직사각형 25"/>
          <p:cNvSpPr/>
          <p:nvPr/>
        </p:nvSpPr>
        <p:spPr>
          <a:xfrm>
            <a:off x="7668616" y="4862801"/>
            <a:ext cx="338685" cy="34149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27" name="TextBox 26"/>
          <p:cNvSpPr txBox="1"/>
          <p:nvPr/>
        </p:nvSpPr>
        <p:spPr>
          <a:xfrm>
            <a:off x="5695405" y="5842326"/>
            <a:ext cx="276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해당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commit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이 일어난 직후의 버전을 확인 가능</a:t>
            </a:r>
          </a:p>
        </p:txBody>
      </p:sp>
      <p:cxnSp>
        <p:nvCxnSpPr>
          <p:cNvPr id="28" name="꺾인 연결선 27"/>
          <p:cNvCxnSpPr>
            <a:stCxn id="26" idx="2"/>
            <a:endCxn id="27" idx="0"/>
          </p:cNvCxnSpPr>
          <p:nvPr/>
        </p:nvCxnSpPr>
        <p:spPr bwMode="auto">
          <a:xfrm rot="5400000">
            <a:off x="7137820" y="5142187"/>
            <a:ext cx="638034" cy="762245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38057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ALM </a:t>
            </a:r>
            <a:r>
              <a:rPr lang="ko-KR" altLang="en-US" dirty="0"/>
              <a:t>소개</a:t>
            </a:r>
          </a:p>
          <a:p>
            <a:r>
              <a:rPr lang="en-US" altLang="ko-KR" dirty="0"/>
              <a:t>GITHUB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38415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history </a:t>
            </a:r>
            <a:r>
              <a:rPr lang="ko-KR" altLang="en-US" dirty="0"/>
              <a:t>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5" y="1239318"/>
            <a:ext cx="7774810" cy="52140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해당 </a:t>
            </a:r>
            <a:r>
              <a:rPr lang="en-US" altLang="ko-KR" dirty="0">
                <a:latin typeface="+mj-lt"/>
              </a:rPr>
              <a:t>commit</a:t>
            </a:r>
            <a:r>
              <a:rPr lang="ko-KR" altLang="en-US" dirty="0">
                <a:latin typeface="+mj-lt"/>
              </a:rPr>
              <a:t>에 의해 수정된 부분을 확인 가능하다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4915" y="4715691"/>
            <a:ext cx="6657702" cy="2133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5915858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제기하기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78" y="1076460"/>
            <a:ext cx="7672490" cy="514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63876" y="4447530"/>
            <a:ext cx="4593821" cy="19620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dirty="0"/>
              <a:t>어떤 이슈든</a:t>
            </a:r>
            <a:endParaRPr lang="en-US" altLang="ko-KR" sz="1350" dirty="0"/>
          </a:p>
          <a:p>
            <a:pPr algn="ctr"/>
            <a:r>
              <a:rPr lang="ko-KR" altLang="en-US" sz="1350" dirty="0"/>
              <a:t>이 프로젝트와 상관이 있는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</a:t>
            </a:r>
            <a:r>
              <a:rPr lang="en-US" altLang="ko-KR" sz="1350" dirty="0"/>
              <a:t>‘</a:t>
            </a:r>
            <a:r>
              <a:rPr lang="ko-KR" altLang="en-US" sz="1350" dirty="0"/>
              <a:t>해결되어야 하는</a:t>
            </a:r>
            <a:r>
              <a:rPr lang="en-US" altLang="ko-KR" sz="1350" dirty="0"/>
              <a:t>’ </a:t>
            </a:r>
            <a:r>
              <a:rPr lang="ko-KR" altLang="en-US" sz="1350" dirty="0"/>
              <a:t>문제</a:t>
            </a:r>
            <a:r>
              <a:rPr lang="en-US" altLang="ko-KR" sz="1350" dirty="0"/>
              <a:t>/comment</a:t>
            </a:r>
            <a:r>
              <a:rPr lang="ko-KR" altLang="en-US" sz="1350" dirty="0"/>
              <a:t>를 기록하고</a:t>
            </a:r>
            <a:endParaRPr lang="en-US" altLang="ko-KR" sz="1350" dirty="0"/>
          </a:p>
          <a:p>
            <a:pPr algn="ctr"/>
            <a:r>
              <a:rPr lang="ko-KR" altLang="en-US" sz="1350" dirty="0"/>
              <a:t>해결되는 과정을 </a:t>
            </a:r>
            <a:r>
              <a:rPr lang="en-US" altLang="ko-KR" sz="1350" dirty="0"/>
              <a:t>Track</a:t>
            </a:r>
          </a:p>
          <a:p>
            <a:pPr algn="ctr"/>
            <a:endParaRPr lang="en-US" altLang="ko-KR" sz="1350" dirty="0"/>
          </a:p>
          <a:p>
            <a:pPr marL="1971675" lvl="5" indent="-257175">
              <a:buAutoNum type="arabicPeriod"/>
            </a:pPr>
            <a:r>
              <a:rPr lang="en-US" altLang="ko-KR" sz="1350" dirty="0"/>
              <a:t>Bug Report (</a:t>
            </a:r>
            <a:r>
              <a:rPr lang="ko-KR" altLang="en-US" sz="1350" dirty="0"/>
              <a:t>재현 방법까지</a:t>
            </a:r>
            <a:r>
              <a:rPr lang="en-US" altLang="ko-KR" sz="1350" dirty="0"/>
              <a:t>)</a:t>
            </a:r>
          </a:p>
          <a:p>
            <a:pPr marL="1971675" lvl="5" indent="-257175">
              <a:buAutoNum type="arabicPeriod"/>
            </a:pPr>
            <a:r>
              <a:rPr lang="ko-KR" altLang="en-US" sz="1350" dirty="0"/>
              <a:t>새로운 기능 요구</a:t>
            </a:r>
            <a:endParaRPr lang="en-US" altLang="ko-KR" sz="1350" dirty="0"/>
          </a:p>
          <a:p>
            <a:pPr marL="1971675" lvl="5" indent="-257175">
              <a:buAutoNum type="arabicPeriod"/>
            </a:pPr>
            <a:r>
              <a:rPr lang="en-US" altLang="ko-KR" sz="1350" dirty="0"/>
              <a:t>Review / Comment</a:t>
            </a:r>
          </a:p>
          <a:p>
            <a:pPr marL="1971675" lvl="5" indent="-257175">
              <a:buAutoNum type="arabicPeriod"/>
            </a:pPr>
            <a:r>
              <a:rPr lang="en-US" altLang="ko-KR" sz="1350" dirty="0"/>
              <a:t>…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89597" y="3578862"/>
            <a:ext cx="643169" cy="34434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79497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작성하기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5" y="1259495"/>
            <a:ext cx="7744722" cy="5193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한글도 가능하며 작성된 이슈는 모든 사람들이 볼 수 있다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99539" y="5416371"/>
            <a:ext cx="947969" cy="3051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4635339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관리하기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34" y="979715"/>
            <a:ext cx="7616092" cy="51075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6289" y="1706881"/>
            <a:ext cx="646176" cy="30886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0" y="1861313"/>
            <a:ext cx="1172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Issue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수 확인</a:t>
            </a:r>
          </a:p>
        </p:txBody>
      </p:sp>
      <p:cxnSp>
        <p:nvCxnSpPr>
          <p:cNvPr id="9" name="꺾인 연결선 8"/>
          <p:cNvCxnSpPr>
            <a:stCxn id="7" idx="1"/>
            <a:endCxn id="8" idx="3"/>
          </p:cNvCxnSpPr>
          <p:nvPr/>
        </p:nvCxnSpPr>
        <p:spPr bwMode="auto">
          <a:xfrm rot="10800000" flipV="1">
            <a:off x="1172927" y="1861313"/>
            <a:ext cx="623362" cy="13850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직사각형 17"/>
          <p:cNvSpPr/>
          <p:nvPr/>
        </p:nvSpPr>
        <p:spPr>
          <a:xfrm>
            <a:off x="1345872" y="2046224"/>
            <a:ext cx="1348559" cy="31089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9" name="TextBox 18"/>
          <p:cNvSpPr txBox="1"/>
          <p:nvPr/>
        </p:nvSpPr>
        <p:spPr>
          <a:xfrm>
            <a:off x="3157918" y="2084510"/>
            <a:ext cx="12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Issue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명 및 번호</a:t>
            </a:r>
          </a:p>
        </p:txBody>
      </p:sp>
      <p:cxnSp>
        <p:nvCxnSpPr>
          <p:cNvPr id="20" name="꺾인 연결선 19"/>
          <p:cNvCxnSpPr>
            <a:stCxn id="18" idx="3"/>
            <a:endCxn id="19" idx="1"/>
          </p:cNvCxnSpPr>
          <p:nvPr/>
        </p:nvCxnSpPr>
        <p:spPr bwMode="auto">
          <a:xfrm>
            <a:off x="2694431" y="2201672"/>
            <a:ext cx="463487" cy="21338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직사각형 24"/>
          <p:cNvSpPr/>
          <p:nvPr/>
        </p:nvSpPr>
        <p:spPr>
          <a:xfrm>
            <a:off x="3947504" y="5269009"/>
            <a:ext cx="1721776" cy="37762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26" name="TextBox 25"/>
          <p:cNvSpPr txBox="1"/>
          <p:nvPr/>
        </p:nvSpPr>
        <p:spPr>
          <a:xfrm>
            <a:off x="3323817" y="5965741"/>
            <a:ext cx="3097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단순히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comment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만 달 수 있으며 해당 이슈가 처리되었으면 이슈를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close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할 수 있다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.</a:t>
            </a:r>
            <a:endParaRPr lang="ko-KR" altLang="en-US" sz="1200" dirty="0">
              <a:solidFill>
                <a:srgbClr val="0000FF"/>
              </a:solidFill>
              <a:latin typeface="+mj-lt"/>
            </a:endParaRPr>
          </a:p>
        </p:txBody>
      </p:sp>
      <p:cxnSp>
        <p:nvCxnSpPr>
          <p:cNvPr id="27" name="꺾인 연결선 26"/>
          <p:cNvCxnSpPr>
            <a:stCxn id="25" idx="2"/>
            <a:endCxn id="26" idx="0"/>
          </p:cNvCxnSpPr>
          <p:nvPr/>
        </p:nvCxnSpPr>
        <p:spPr bwMode="auto">
          <a:xfrm rot="16200000" flipH="1">
            <a:off x="4680879" y="5774150"/>
            <a:ext cx="319103" cy="64077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직사각형 32"/>
          <p:cNvSpPr/>
          <p:nvPr/>
        </p:nvSpPr>
        <p:spPr>
          <a:xfrm>
            <a:off x="1345872" y="2365283"/>
            <a:ext cx="450417" cy="22348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34" name="TextBox 33"/>
          <p:cNvSpPr txBox="1"/>
          <p:nvPr/>
        </p:nvSpPr>
        <p:spPr>
          <a:xfrm>
            <a:off x="87376" y="2785586"/>
            <a:ext cx="117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제기된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Issue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상태</a:t>
            </a:r>
          </a:p>
        </p:txBody>
      </p:sp>
      <p:cxnSp>
        <p:nvCxnSpPr>
          <p:cNvPr id="35" name="꺾인 연결선 34"/>
          <p:cNvCxnSpPr>
            <a:stCxn id="33" idx="2"/>
            <a:endCxn id="34" idx="3"/>
          </p:cNvCxnSpPr>
          <p:nvPr/>
        </p:nvCxnSpPr>
        <p:spPr bwMode="auto">
          <a:xfrm rot="5400000">
            <a:off x="1201867" y="2647205"/>
            <a:ext cx="427650" cy="310778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146026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관리하기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222229"/>
            <a:ext cx="7705726" cy="5167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Open</a:t>
            </a:r>
            <a:r>
              <a:rPr lang="ko-KR" altLang="en-US" dirty="0">
                <a:latin typeface="+mj-lt"/>
              </a:rPr>
              <a:t>된 이슈와 </a:t>
            </a:r>
            <a:r>
              <a:rPr lang="en-US" altLang="ko-KR" dirty="0">
                <a:latin typeface="+mj-lt"/>
              </a:rPr>
              <a:t>Closed </a:t>
            </a:r>
            <a:r>
              <a:rPr lang="ko-KR" altLang="en-US" dirty="0">
                <a:latin typeface="+mj-lt"/>
              </a:rPr>
              <a:t>된 이슈를 확인할 수 있다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07533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Readme.md </a:t>
            </a:r>
            <a:r>
              <a:rPr lang="ko-KR" altLang="en-US" dirty="0"/>
              <a:t>확인하기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8" y="1380218"/>
            <a:ext cx="6046879" cy="18611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28209" y="2207624"/>
            <a:ext cx="228454" cy="26561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6466114" y="2172269"/>
            <a:ext cx="1172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수정하기</a:t>
            </a:r>
          </a:p>
        </p:txBody>
      </p:sp>
      <p:cxnSp>
        <p:nvCxnSpPr>
          <p:cNvPr id="8" name="꺾인 연결선 7"/>
          <p:cNvCxnSpPr>
            <a:stCxn id="6" idx="3"/>
            <a:endCxn id="7" idx="1"/>
          </p:cNvCxnSpPr>
          <p:nvPr/>
        </p:nvCxnSpPr>
        <p:spPr bwMode="auto">
          <a:xfrm flipV="1">
            <a:off x="5956663" y="2310769"/>
            <a:ext cx="509451" cy="2966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1" y="3950229"/>
            <a:ext cx="8515665" cy="16849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Readme</a:t>
            </a:r>
            <a:r>
              <a:rPr lang="ko-KR" altLang="en-US" dirty="0">
                <a:latin typeface="+mj-lt"/>
              </a:rPr>
              <a:t>는 </a:t>
            </a:r>
            <a:r>
              <a:rPr lang="en-US" altLang="ko-KR" dirty="0">
                <a:latin typeface="+mj-lt"/>
              </a:rPr>
              <a:t>markdown language</a:t>
            </a:r>
            <a:r>
              <a:rPr lang="ko-KR" altLang="en-US" dirty="0">
                <a:latin typeface="+mj-lt"/>
              </a:rPr>
              <a:t>로 구성되어 있다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03233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Markdown Language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30155" y="1027364"/>
            <a:ext cx="8149816" cy="5378416"/>
            <a:chOff x="330155" y="1027364"/>
            <a:chExt cx="6624736" cy="437195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155" y="1027364"/>
              <a:ext cx="4207593" cy="4105543"/>
            </a:xfrm>
            <a:prstGeom prst="rect">
              <a:avLst/>
            </a:prstGeom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</p:spPr>
        </p:pic>
        <p:grpSp>
          <p:nvGrpSpPr>
            <p:cNvPr id="12" name="그룹 11"/>
            <p:cNvGrpSpPr/>
            <p:nvPr/>
          </p:nvGrpSpPr>
          <p:grpSpPr>
            <a:xfrm>
              <a:off x="3138467" y="1351409"/>
              <a:ext cx="3816424" cy="3558650"/>
              <a:chOff x="2996952" y="1095595"/>
              <a:chExt cx="3816424" cy="3558650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/>
              <a:srcRect r="10374"/>
              <a:stretch/>
            </p:blipFill>
            <p:spPr>
              <a:xfrm>
                <a:off x="2996952" y="1857489"/>
                <a:ext cx="3816424" cy="279675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14" name="위로 굽은 화살표 13"/>
              <p:cNvSpPr/>
              <p:nvPr/>
            </p:nvSpPr>
            <p:spPr>
              <a:xfrm flipV="1">
                <a:off x="4509120" y="1095595"/>
                <a:ext cx="792088" cy="648072"/>
              </a:xfrm>
              <a:prstGeom prst="bentUpArrow">
                <a:avLst>
                  <a:gd name="adj1" fmla="val 13242"/>
                  <a:gd name="adj2" fmla="val 17357"/>
                  <a:gd name="adj3" fmla="val 25000"/>
                </a:avLst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1194251" y="5137704"/>
              <a:ext cx="566124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  <a:hlinkClick r:id="rId4"/>
                </a:rPr>
                <a:t>http://www.unexpected-vortices.com/sw/rippledoc/quick-markdown-example.html</a:t>
              </a:r>
              <a:r>
                <a:rPr lang="en-US" altLang="ko-KR" sz="10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</a:t>
              </a:r>
              <a:endPara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38467" y="1079854"/>
              <a:ext cx="1282939" cy="3000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35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README.md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38496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r>
              <a:rPr lang="ko-KR" altLang="en-US" dirty="0"/>
              <a:t>는 타 프로젝트의 내용을 그대로 내 저장소로 복사하여 가져와 활용하기 위한 것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Fork 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1" y="1477737"/>
            <a:ext cx="7419295" cy="4975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096" y="4573014"/>
            <a:ext cx="3672408" cy="1384995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/>
              <a:t>이 화면은</a:t>
            </a:r>
            <a:endParaRPr lang="en-US" altLang="ko-KR" sz="2100" dirty="0"/>
          </a:p>
          <a:p>
            <a:pPr algn="ctr"/>
            <a:endParaRPr lang="en-US" altLang="ko-KR" sz="2100" dirty="0"/>
          </a:p>
          <a:p>
            <a:pPr algn="ctr"/>
            <a:r>
              <a:rPr lang="en-US" altLang="ko-KR" sz="2100" dirty="0"/>
              <a:t>Fork</a:t>
            </a:r>
            <a:r>
              <a:rPr lang="ko-KR" altLang="en-US" sz="2100" dirty="0"/>
              <a:t>의 예를 위하여 생성한</a:t>
            </a:r>
            <a:endParaRPr lang="en-US" altLang="ko-KR" sz="2100" dirty="0"/>
          </a:p>
          <a:p>
            <a:pPr algn="ctr"/>
            <a:r>
              <a:rPr lang="en-US" altLang="ko-KR" sz="2100" dirty="0" err="1"/>
              <a:t>sw-ksnu</a:t>
            </a:r>
            <a:r>
              <a:rPr lang="ko-KR" altLang="en-US" sz="2100" dirty="0"/>
              <a:t>의 처음 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11440" y="2459592"/>
            <a:ext cx="363727" cy="1942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1288905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46" y="1321488"/>
            <a:ext cx="7264016" cy="487146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프로젝트 </a:t>
            </a:r>
            <a:r>
              <a:rPr lang="en-US" altLang="ko-KR" dirty="0"/>
              <a:t>fork </a:t>
            </a:r>
            <a:r>
              <a:rPr lang="ko-KR" altLang="en-US" dirty="0"/>
              <a:t>해오기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다른 프로젝트 </a:t>
            </a:r>
            <a:r>
              <a:rPr lang="en-US" altLang="ko-KR" dirty="0">
                <a:latin typeface="+mj-lt"/>
              </a:rPr>
              <a:t>URL </a:t>
            </a:r>
            <a:r>
              <a:rPr lang="ko-KR" altLang="en-US" dirty="0">
                <a:latin typeface="+mj-lt"/>
              </a:rPr>
              <a:t>혹은 검색을 이용한 접속 후 </a:t>
            </a:r>
            <a:r>
              <a:rPr lang="en-US" altLang="ko-KR" dirty="0">
                <a:latin typeface="+mj-lt"/>
              </a:rPr>
              <a:t>fork</a:t>
            </a:r>
            <a:r>
              <a:rPr lang="ko-KR" altLang="en-US" dirty="0">
                <a:latin typeface="+mj-lt"/>
              </a:rPr>
              <a:t>를 통하여 프로젝트 전체를 복사해온다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27952" y="2353928"/>
            <a:ext cx="554735" cy="23077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직사각형 7"/>
          <p:cNvSpPr/>
          <p:nvPr/>
        </p:nvSpPr>
        <p:spPr>
          <a:xfrm>
            <a:off x="1768711" y="2352187"/>
            <a:ext cx="977391" cy="26561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9" name="TextBox 8"/>
          <p:cNvSpPr txBox="1"/>
          <p:nvPr/>
        </p:nvSpPr>
        <p:spPr>
          <a:xfrm>
            <a:off x="2073243" y="4498991"/>
            <a:ext cx="4623647" cy="1384995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/>
              <a:t>현재 로그인 된 아이디는 </a:t>
            </a:r>
            <a:r>
              <a:rPr lang="en-US" altLang="ko-KR" sz="2100" dirty="0" err="1"/>
              <a:t>sw-ksnu</a:t>
            </a:r>
            <a:r>
              <a:rPr lang="ko-KR" altLang="en-US" sz="2100" dirty="0"/>
              <a:t>이며</a:t>
            </a:r>
            <a:r>
              <a:rPr lang="en-US" altLang="ko-KR" sz="2100" dirty="0"/>
              <a:t>,</a:t>
            </a:r>
          </a:p>
          <a:p>
            <a:pPr algn="ctr"/>
            <a:endParaRPr lang="en-US" altLang="ko-KR" sz="2100" dirty="0"/>
          </a:p>
          <a:p>
            <a:pPr algn="ctr"/>
            <a:r>
              <a:rPr lang="ko-KR" altLang="en-US" sz="2100" dirty="0"/>
              <a:t>타</a:t>
            </a:r>
            <a:r>
              <a:rPr lang="en-US" altLang="ko-KR" sz="2100" dirty="0"/>
              <a:t> </a:t>
            </a:r>
            <a:r>
              <a:rPr lang="ko-KR" altLang="en-US" sz="2100" dirty="0"/>
              <a:t>아이디인</a:t>
            </a:r>
            <a:endParaRPr lang="en-US" altLang="ko-KR" sz="2100" dirty="0"/>
          </a:p>
          <a:p>
            <a:pPr algn="ctr"/>
            <a:r>
              <a:rPr lang="en-US" altLang="ko-KR" sz="2100" dirty="0"/>
              <a:t>Leha82/</a:t>
            </a:r>
            <a:r>
              <a:rPr lang="en-US" altLang="ko-KR" sz="2100" dirty="0" err="1"/>
              <a:t>test_repo</a:t>
            </a:r>
            <a:r>
              <a:rPr lang="en-US" altLang="ko-KR" sz="2100" dirty="0"/>
              <a:t> </a:t>
            </a:r>
            <a:r>
              <a:rPr lang="ko-KR" altLang="en-US" sz="2100" dirty="0"/>
              <a:t>저장소에 접속함</a:t>
            </a:r>
          </a:p>
        </p:txBody>
      </p:sp>
    </p:spTree>
    <p:extLst>
      <p:ext uri="{BB962C8B-B14F-4D97-AF65-F5344CB8AC3E}">
        <p14:creationId xmlns:p14="http://schemas.microsoft.com/office/powerpoint/2010/main" val="5927082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9" y="993505"/>
            <a:ext cx="7765931" cy="520806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Fork </a:t>
            </a:r>
            <a:r>
              <a:rPr lang="ko-KR" altLang="en-US" dirty="0"/>
              <a:t>결과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68116" y="2097025"/>
            <a:ext cx="1157370" cy="36314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2598443" y="2097025"/>
            <a:ext cx="225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이 저장소는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fork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되었으며 어떤 저장소가 원본인지 표시됨 </a:t>
            </a:r>
          </a:p>
        </p:txBody>
      </p:sp>
    </p:spTree>
    <p:extLst>
      <p:ext uri="{BB962C8B-B14F-4D97-AF65-F5344CB8AC3E}">
        <p14:creationId xmlns:p14="http://schemas.microsoft.com/office/powerpoint/2010/main" val="8245654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ALM (Application Lifecycle Management)</a:t>
            </a:r>
            <a:endParaRPr lang="ko-KR" altLang="en-US" dirty="0"/>
          </a:p>
        </p:txBody>
      </p:sp>
      <p:graphicFrame>
        <p:nvGraphicFramePr>
          <p:cNvPr id="5" name="Diagram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018338"/>
              </p:ext>
            </p:extLst>
          </p:nvPr>
        </p:nvGraphicFramePr>
        <p:xfrm>
          <a:off x="-828484" y="1611379"/>
          <a:ext cx="4876228" cy="3315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084832" y="860243"/>
            <a:ext cx="7595560" cy="5577835"/>
            <a:chOff x="3766464" y="967085"/>
            <a:chExt cx="5832648" cy="4283232"/>
          </a:xfrm>
        </p:grpSpPr>
        <p:graphicFrame>
          <p:nvGraphicFramePr>
            <p:cNvPr id="8" name="Diagram 3"/>
            <p:cNvGraphicFramePr/>
            <p:nvPr>
              <p:extLst>
                <p:ext uri="{D42A27DB-BD31-4B8C-83A1-F6EECF244321}">
                  <p14:modId xmlns:p14="http://schemas.microsoft.com/office/powerpoint/2010/main" val="3274072441"/>
                </p:ext>
              </p:extLst>
            </p:nvPr>
          </p:nvGraphicFramePr>
          <p:xfrm>
            <a:off x="3766464" y="967085"/>
            <a:ext cx="5832648" cy="42832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9" name="Left Brace 6"/>
            <p:cNvSpPr/>
            <p:nvPr/>
          </p:nvSpPr>
          <p:spPr>
            <a:xfrm>
              <a:off x="4414536" y="1136166"/>
              <a:ext cx="288032" cy="3888432"/>
            </a:xfrm>
            <a:prstGeom prst="leftBrace">
              <a:avLst>
                <a:gd name="adj1" fmla="val 43141"/>
                <a:gd name="adj2" fmla="val 16115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309399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  <a:r>
              <a:rPr lang="ko-KR" altLang="en-US" dirty="0"/>
              <a:t>는 타인에 의해 수정된</a:t>
            </a:r>
            <a:r>
              <a:rPr lang="en-US" altLang="ko-KR" dirty="0"/>
              <a:t> </a:t>
            </a:r>
            <a:r>
              <a:rPr lang="ko-KR" altLang="en-US" dirty="0"/>
              <a:t>코드를 원작자에게 적용시켜 주기를 요청하는 </a:t>
            </a:r>
            <a:r>
              <a:rPr lang="ko-KR" altLang="en-US" dirty="0" err="1"/>
              <a:t>행동임</a:t>
            </a:r>
            <a:endParaRPr lang="en-US" altLang="ko-KR" dirty="0"/>
          </a:p>
          <a:p>
            <a:pPr lvl="1"/>
            <a:r>
              <a:rPr lang="en-US" altLang="ko-KR" dirty="0"/>
              <a:t>Fork</a:t>
            </a:r>
            <a:r>
              <a:rPr lang="ko-KR" altLang="en-US" dirty="0"/>
              <a:t>한 저장소에서 수정하거나 추가한 코드를 원 저장소에 적용하기를 요청할 수 있음</a:t>
            </a:r>
            <a:endParaRPr lang="en-US" altLang="ko-KR" dirty="0"/>
          </a:p>
          <a:p>
            <a:pPr lvl="1"/>
            <a:r>
              <a:rPr lang="en-US" altLang="ko-KR" dirty="0"/>
              <a:t>Branch</a:t>
            </a:r>
            <a:r>
              <a:rPr lang="ko-KR" altLang="en-US" dirty="0"/>
              <a:t>를 생성하여 활용하는 경우 원 </a:t>
            </a:r>
            <a:r>
              <a:rPr lang="en-US" altLang="ko-KR" dirty="0"/>
              <a:t>Branch</a:t>
            </a:r>
            <a:r>
              <a:rPr lang="ko-KR" altLang="en-US" dirty="0"/>
              <a:t>인 </a:t>
            </a:r>
            <a:r>
              <a:rPr lang="en-US" altLang="ko-KR" dirty="0"/>
              <a:t>master</a:t>
            </a:r>
            <a:r>
              <a:rPr lang="ko-KR" altLang="en-US" dirty="0"/>
              <a:t>로 적용시키기를 요청할 수 있음</a:t>
            </a:r>
            <a:endParaRPr lang="en-US" altLang="ko-KR" dirty="0"/>
          </a:p>
          <a:p>
            <a:r>
              <a:rPr lang="ko-KR" altLang="en-US" dirty="0"/>
              <a:t>두 행동 모두 저장소의 </a:t>
            </a:r>
            <a:r>
              <a:rPr lang="en-US" altLang="ko-KR" dirty="0"/>
              <a:t>owner</a:t>
            </a:r>
            <a:r>
              <a:rPr lang="ko-KR" altLang="en-US" dirty="0"/>
              <a:t>가 아닌 입장에서 </a:t>
            </a:r>
            <a:r>
              <a:rPr lang="en-US" altLang="ko-KR" dirty="0"/>
              <a:t>owner</a:t>
            </a:r>
            <a:r>
              <a:rPr lang="ko-KR" altLang="en-US" dirty="0"/>
              <a:t>에게 수정된 사항들을 적용시켜 주기를 요청하는 행위임</a:t>
            </a:r>
            <a:endParaRPr lang="en-US" altLang="ko-KR" dirty="0"/>
          </a:p>
          <a:p>
            <a:r>
              <a:rPr lang="ko-KR" altLang="en-US" dirty="0"/>
              <a:t>이런 과정을 통하여 </a:t>
            </a:r>
            <a:r>
              <a:rPr lang="en-US" altLang="ko-KR" dirty="0"/>
              <a:t>OSS</a:t>
            </a:r>
            <a:r>
              <a:rPr lang="ko-KR" altLang="en-US" dirty="0"/>
              <a:t>들의 참여 및 기여를 이룰 수 있음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 </a:t>
            </a:r>
            <a:r>
              <a:rPr lang="ko-KR" altLang="en-US" dirty="0"/>
              <a:t>하기</a:t>
            </a:r>
          </a:p>
        </p:txBody>
      </p:sp>
    </p:spTree>
    <p:extLst>
      <p:ext uri="{BB962C8B-B14F-4D97-AF65-F5344CB8AC3E}">
        <p14:creationId xmlns:p14="http://schemas.microsoft.com/office/powerpoint/2010/main" val="260111223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r>
              <a:rPr lang="ko-KR" altLang="en-US" dirty="0"/>
              <a:t>된 프로젝트에서 수정하기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Fork </a:t>
            </a:r>
            <a:r>
              <a:rPr lang="ko-KR" altLang="en-US" dirty="0">
                <a:latin typeface="+mj-lt"/>
              </a:rPr>
              <a:t>된 프로젝트에서 </a:t>
            </a:r>
            <a:r>
              <a:rPr lang="en-US" altLang="ko-KR" dirty="0">
                <a:latin typeface="+mj-lt"/>
              </a:rPr>
              <a:t>readme.md</a:t>
            </a:r>
            <a:r>
              <a:rPr lang="ko-KR" altLang="en-US" dirty="0">
                <a:latin typeface="+mj-lt"/>
              </a:rPr>
              <a:t>를 수정함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15" y="1315316"/>
            <a:ext cx="7058457" cy="2440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174" y="3799841"/>
            <a:ext cx="7555952" cy="27057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79316" y="6043910"/>
            <a:ext cx="1033708" cy="36314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9" name="TextBox 8"/>
          <p:cNvSpPr txBox="1"/>
          <p:nvPr/>
        </p:nvSpPr>
        <p:spPr>
          <a:xfrm>
            <a:off x="259578" y="6086983"/>
            <a:ext cx="1768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Commit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과 함께 내용 수정</a:t>
            </a:r>
          </a:p>
        </p:txBody>
      </p:sp>
    </p:spTree>
    <p:extLst>
      <p:ext uri="{BB962C8B-B14F-4D97-AF65-F5344CB8AC3E}">
        <p14:creationId xmlns:p14="http://schemas.microsoft.com/office/powerpoint/2010/main" val="261588612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수정된 내용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90" y="1305986"/>
            <a:ext cx="5208896" cy="24868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78190" y="2398174"/>
            <a:ext cx="1139282" cy="19100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직사각형 6"/>
          <p:cNvSpPr/>
          <p:nvPr/>
        </p:nvSpPr>
        <p:spPr>
          <a:xfrm>
            <a:off x="626526" y="3000009"/>
            <a:ext cx="2868514" cy="6813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3499104" y="3202189"/>
            <a:ext cx="1768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수정된 내용 확인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19" y="3904335"/>
            <a:ext cx="6166053" cy="2611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03590" y="1305986"/>
            <a:ext cx="972803" cy="32786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1" name="TextBox 10"/>
          <p:cNvSpPr txBox="1"/>
          <p:nvPr/>
        </p:nvSpPr>
        <p:spPr>
          <a:xfrm>
            <a:off x="1501793" y="1356853"/>
            <a:ext cx="1768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Fork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된 저장소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당연하게도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원 저장소의 내용은 변경되지 않음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437419" y="3859520"/>
            <a:ext cx="1207989" cy="32786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4" name="TextBox 13"/>
          <p:cNvSpPr txBox="1"/>
          <p:nvPr/>
        </p:nvSpPr>
        <p:spPr>
          <a:xfrm>
            <a:off x="3755662" y="3910387"/>
            <a:ext cx="1768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원 저장소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00485" y="5779759"/>
            <a:ext cx="1207989" cy="67810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6" name="TextBox 15"/>
          <p:cNvSpPr txBox="1"/>
          <p:nvPr/>
        </p:nvSpPr>
        <p:spPr>
          <a:xfrm>
            <a:off x="3918728" y="5830627"/>
            <a:ext cx="1768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수정되지 않음</a:t>
            </a:r>
          </a:p>
        </p:txBody>
      </p:sp>
    </p:spTree>
    <p:extLst>
      <p:ext uri="{BB962C8B-B14F-4D97-AF65-F5344CB8AC3E}">
        <p14:creationId xmlns:p14="http://schemas.microsoft.com/office/powerpoint/2010/main" val="418724221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 </a:t>
            </a:r>
            <a:r>
              <a:rPr lang="ko-KR" altLang="en-US" dirty="0"/>
              <a:t>연습하기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908721"/>
            <a:ext cx="8267776" cy="55446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13767" y="1701488"/>
            <a:ext cx="1354964" cy="33196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직사각형 6"/>
          <p:cNvSpPr/>
          <p:nvPr/>
        </p:nvSpPr>
        <p:spPr>
          <a:xfrm>
            <a:off x="6086510" y="3560768"/>
            <a:ext cx="662634" cy="24052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02019167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 </a:t>
            </a:r>
            <a:r>
              <a:rPr lang="ko-KR" altLang="en-US" dirty="0"/>
              <a:t>연습하기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8" y="1174786"/>
            <a:ext cx="5423952" cy="29134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" y="4165979"/>
            <a:ext cx="4795520" cy="1597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원본 저장소에서 </a:t>
            </a:r>
            <a:r>
              <a:rPr lang="en-US" altLang="ko-KR" dirty="0">
                <a:latin typeface="+mj-lt"/>
              </a:rPr>
              <a:t>Pull request</a:t>
            </a:r>
            <a:r>
              <a:rPr lang="ko-KR" altLang="en-US" dirty="0">
                <a:latin typeface="+mj-lt"/>
              </a:rPr>
              <a:t> 진행</a:t>
            </a:r>
            <a:r>
              <a:rPr lang="en-US" altLang="ko-KR" dirty="0">
                <a:latin typeface="+mj-lt"/>
              </a:rPr>
              <a:t>. Pull request </a:t>
            </a:r>
            <a:r>
              <a:rPr lang="ko-KR" altLang="en-US" dirty="0">
                <a:latin typeface="+mj-lt"/>
              </a:rPr>
              <a:t>된 사항들 비교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089" y="1959907"/>
            <a:ext cx="4519037" cy="1958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259578" y="2843616"/>
            <a:ext cx="923046" cy="23283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1442185" y="2708287"/>
            <a:ext cx="3097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클릭하면 내용 작성</a:t>
            </a:r>
          </a:p>
        </p:txBody>
      </p:sp>
      <p:cxnSp>
        <p:nvCxnSpPr>
          <p:cNvPr id="11" name="꺾인 연결선 10"/>
          <p:cNvCxnSpPr>
            <a:stCxn id="9" idx="3"/>
            <a:endCxn id="8" idx="1"/>
          </p:cNvCxnSpPr>
          <p:nvPr/>
        </p:nvCxnSpPr>
        <p:spPr bwMode="auto">
          <a:xfrm flipV="1">
            <a:off x="1182624" y="2939121"/>
            <a:ext cx="3299465" cy="20911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직사각형 13"/>
          <p:cNvSpPr/>
          <p:nvPr/>
        </p:nvSpPr>
        <p:spPr>
          <a:xfrm>
            <a:off x="7028170" y="3520272"/>
            <a:ext cx="923046" cy="23283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5" name="TextBox 14"/>
          <p:cNvSpPr txBox="1"/>
          <p:nvPr/>
        </p:nvSpPr>
        <p:spPr>
          <a:xfrm>
            <a:off x="6686308" y="3026681"/>
            <a:ext cx="160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클릭하면 원본 저장소로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Pull Request</a:t>
            </a:r>
            <a:endParaRPr lang="ko-KR" altLang="en-US" sz="12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2974" y="1178103"/>
            <a:ext cx="1049650" cy="23283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27277409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 </a:t>
            </a:r>
            <a:r>
              <a:rPr lang="ko-KR" altLang="en-US" dirty="0"/>
              <a:t>연습하기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4" y="949778"/>
            <a:ext cx="7229793" cy="5361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0100" y="1646527"/>
            <a:ext cx="2503454" cy="300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dirty="0"/>
              <a:t>아직도 </a:t>
            </a:r>
            <a:r>
              <a:rPr lang="en-US" altLang="ko-KR" sz="1350" dirty="0"/>
              <a:t>‘</a:t>
            </a:r>
            <a:r>
              <a:rPr lang="en-US" altLang="ko-KR" sz="1350" dirty="0" err="1"/>
              <a:t>sw-ksnu</a:t>
            </a:r>
            <a:r>
              <a:rPr lang="en-US" altLang="ko-KR" sz="1350" dirty="0"/>
              <a:t>’ </a:t>
            </a:r>
            <a:r>
              <a:rPr lang="ko-KR" altLang="en-US" sz="1350" dirty="0"/>
              <a:t>화면</a:t>
            </a:r>
            <a:endParaRPr lang="en-US" altLang="ko-KR" sz="1350" dirty="0"/>
          </a:p>
        </p:txBody>
      </p:sp>
      <p:sp>
        <p:nvSpPr>
          <p:cNvPr id="7" name="직사각형 6"/>
          <p:cNvSpPr/>
          <p:nvPr/>
        </p:nvSpPr>
        <p:spPr>
          <a:xfrm>
            <a:off x="4972593" y="5884649"/>
            <a:ext cx="559441" cy="28537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3877794" y="5605333"/>
            <a:ext cx="267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추가적인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comment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347124621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 </a:t>
            </a:r>
            <a:r>
              <a:rPr lang="ko-KR" altLang="en-US" dirty="0"/>
              <a:t>연습하기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18" y="1287046"/>
            <a:ext cx="6967128" cy="5166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Pull request</a:t>
            </a:r>
            <a:r>
              <a:rPr lang="ko-KR" altLang="en-US" dirty="0">
                <a:latin typeface="+mj-lt"/>
              </a:rPr>
              <a:t>의 적용을 위해 </a:t>
            </a:r>
            <a:r>
              <a:rPr lang="en-US" altLang="ko-KR" dirty="0">
                <a:latin typeface="+mj-lt"/>
              </a:rPr>
              <a:t>leha82</a:t>
            </a:r>
            <a:r>
              <a:rPr lang="ko-KR" altLang="en-US" dirty="0">
                <a:latin typeface="+mj-lt"/>
              </a:rPr>
              <a:t>로 접속한 화면</a:t>
            </a:r>
            <a:r>
              <a:rPr lang="en-US" altLang="ko-KR" dirty="0">
                <a:latin typeface="+mj-lt"/>
              </a:rPr>
              <a:t>. </a:t>
            </a:r>
            <a:r>
              <a:rPr lang="ko-KR" altLang="en-US" dirty="0">
                <a:latin typeface="+mj-lt"/>
              </a:rPr>
              <a:t>원본 저장소의 </a:t>
            </a:r>
            <a:r>
              <a:rPr lang="en-US" altLang="ko-KR" dirty="0">
                <a:latin typeface="+mj-lt"/>
              </a:rPr>
              <a:t>owner</a:t>
            </a:r>
            <a:r>
              <a:rPr lang="ko-KR" altLang="en-US" dirty="0">
                <a:latin typeface="+mj-lt"/>
              </a:rPr>
              <a:t>의 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52588" y="2219649"/>
            <a:ext cx="328223" cy="15779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직사각형 7"/>
          <p:cNvSpPr/>
          <p:nvPr/>
        </p:nvSpPr>
        <p:spPr>
          <a:xfrm>
            <a:off x="2734845" y="2610226"/>
            <a:ext cx="691978" cy="23283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9" name="TextBox 8"/>
          <p:cNvSpPr txBox="1"/>
          <p:nvPr/>
        </p:nvSpPr>
        <p:spPr>
          <a:xfrm>
            <a:off x="2179623" y="2890786"/>
            <a:ext cx="2017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Pull Request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의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수 확인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42068" y="4655108"/>
            <a:ext cx="1057738" cy="113173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1" name="TextBox 10"/>
          <p:cNvSpPr txBox="1"/>
          <p:nvPr/>
        </p:nvSpPr>
        <p:spPr>
          <a:xfrm>
            <a:off x="2734845" y="5082476"/>
            <a:ext cx="2017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변경되지 않은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Readme.md</a:t>
            </a:r>
            <a:endParaRPr lang="ko-KR" altLang="en-US" sz="1200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741642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 </a:t>
            </a:r>
            <a:r>
              <a:rPr lang="ko-KR" altLang="en-US" dirty="0"/>
              <a:t>연습하기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8" y="937866"/>
            <a:ext cx="5689071" cy="27197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971" y="1070158"/>
            <a:ext cx="4648655" cy="53081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2842" y="2967277"/>
            <a:ext cx="1567878" cy="3115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157826" y="3331453"/>
            <a:ext cx="2017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Pull Request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53162" y="6020600"/>
            <a:ext cx="1755112" cy="3115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5091390" y="6014869"/>
            <a:ext cx="171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새로운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comment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로 대화 가능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88785" y="4411370"/>
            <a:ext cx="1233703" cy="3115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2" name="TextBox 11"/>
          <p:cNvSpPr txBox="1"/>
          <p:nvPr/>
        </p:nvSpPr>
        <p:spPr>
          <a:xfrm>
            <a:off x="2854769" y="4282306"/>
            <a:ext cx="171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원본 코드와 병합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96" y="4561231"/>
            <a:ext cx="3520133" cy="11905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꺾인 연결선 13"/>
          <p:cNvCxnSpPr>
            <a:stCxn id="11" idx="1"/>
            <a:endCxn id="13" idx="3"/>
          </p:cNvCxnSpPr>
          <p:nvPr/>
        </p:nvCxnSpPr>
        <p:spPr bwMode="auto">
          <a:xfrm rot="10800000" flipV="1">
            <a:off x="3712029" y="4567120"/>
            <a:ext cx="676756" cy="589408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직사각형 17"/>
          <p:cNvSpPr/>
          <p:nvPr/>
        </p:nvSpPr>
        <p:spPr>
          <a:xfrm>
            <a:off x="549929" y="5478170"/>
            <a:ext cx="669272" cy="3115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27463608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 </a:t>
            </a:r>
            <a:r>
              <a:rPr lang="ko-KR" altLang="en-US" dirty="0"/>
              <a:t>연습하기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0" y="1022576"/>
            <a:ext cx="4123983" cy="21229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8090" y="1061260"/>
            <a:ext cx="3554214" cy="43022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3349026" y="1097000"/>
            <a:ext cx="2017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Pull Request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결과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227" y="3347909"/>
            <a:ext cx="6110515" cy="31445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18227" y="5362249"/>
            <a:ext cx="1915887" cy="77729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613084" y="5612396"/>
            <a:ext cx="2017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해당 내용은 </a:t>
            </a:r>
            <a:r>
              <a:rPr lang="en-US" altLang="ko-KR" sz="1200" dirty="0">
                <a:solidFill>
                  <a:srgbClr val="0000FF"/>
                </a:solidFill>
                <a:latin typeface="+mj-lt"/>
              </a:rPr>
              <a:t>closed </a:t>
            </a:r>
            <a:r>
              <a:rPr lang="ko-KR" altLang="en-US" sz="1200" dirty="0">
                <a:solidFill>
                  <a:srgbClr val="0000FF"/>
                </a:solidFill>
                <a:latin typeface="+mj-lt"/>
              </a:rPr>
              <a:t>됨</a:t>
            </a:r>
          </a:p>
        </p:txBody>
      </p:sp>
    </p:spTree>
    <p:extLst>
      <p:ext uri="{BB962C8B-B14F-4D97-AF65-F5344CB8AC3E}">
        <p14:creationId xmlns:p14="http://schemas.microsoft.com/office/powerpoint/2010/main" val="109415412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 request </a:t>
            </a:r>
            <a:r>
              <a:rPr lang="ko-KR" altLang="en-US" dirty="0"/>
              <a:t>연습하기 </a:t>
            </a:r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9" y="1236105"/>
            <a:ext cx="7498943" cy="5217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344" y="869986"/>
            <a:ext cx="827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Pull request</a:t>
            </a:r>
            <a:r>
              <a:rPr lang="ko-KR" altLang="en-US" dirty="0">
                <a:latin typeface="+mj-lt"/>
              </a:rPr>
              <a:t>를 통해 </a:t>
            </a:r>
            <a:r>
              <a:rPr lang="en-US" altLang="ko-KR" dirty="0">
                <a:latin typeface="+mj-lt"/>
              </a:rPr>
              <a:t>owner</a:t>
            </a:r>
            <a:r>
              <a:rPr lang="ko-KR" altLang="en-US" dirty="0">
                <a:latin typeface="+mj-lt"/>
              </a:rPr>
              <a:t>가 아닌 타인에 의해 수정한 코드도 적용되는 것을 볼 수 있다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17038" y="5183723"/>
            <a:ext cx="3177179" cy="964528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9055923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Typical ALM with Open Source</a:t>
            </a:r>
            <a:endParaRPr lang="ko-KR" alt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2" y="1235047"/>
            <a:ext cx="8939472" cy="4797274"/>
          </a:xfrm>
          <a:prstGeom prst="rect">
            <a:avLst/>
          </a:prstGeom>
        </p:spPr>
      </p:pic>
      <p:sp>
        <p:nvSpPr>
          <p:cNvPr id="6" name="Rectangle 8"/>
          <p:cNvSpPr/>
          <p:nvPr/>
        </p:nvSpPr>
        <p:spPr>
          <a:xfrm>
            <a:off x="6778466" y="6176337"/>
            <a:ext cx="2222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http://pseg.or.kr/pseg/osalm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38149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ko-KR" sz="4800" dirty="0" err="1"/>
              <a:t>Github</a:t>
            </a:r>
            <a:r>
              <a:rPr lang="ko-KR" altLang="en-US" sz="4800" dirty="0"/>
              <a:t>와 </a:t>
            </a:r>
            <a:r>
              <a:rPr lang="en-US" altLang="ko-KR" sz="4800" dirty="0" err="1"/>
              <a:t>git</a:t>
            </a:r>
            <a:r>
              <a:rPr lang="en-US" altLang="ko-KR" sz="4800" dirty="0"/>
              <a:t> 2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군산대학교 소프트웨어융합공학과</a:t>
            </a:r>
            <a:endParaRPr lang="en-US" altLang="ko-KR" dirty="0"/>
          </a:p>
          <a:p>
            <a:r>
              <a:rPr lang="en-US" altLang="ko-KR" dirty="0"/>
              <a:t>IoT </a:t>
            </a:r>
            <a:r>
              <a:rPr lang="ko-KR" altLang="en-US" dirty="0"/>
              <a:t>기반 안드로이드 프로그래밍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222" y="5677593"/>
            <a:ext cx="721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※ </a:t>
            </a:r>
            <a:r>
              <a:rPr lang="ko-KR" altLang="en-US" dirty="0">
                <a:latin typeface="+mj-lt"/>
              </a:rPr>
              <a:t>이 자료는 국민대학교 </a:t>
            </a:r>
            <a:r>
              <a:rPr lang="ko-KR" altLang="en-US" dirty="0" err="1">
                <a:latin typeface="+mj-lt"/>
              </a:rPr>
              <a:t>이민석</a:t>
            </a:r>
            <a:r>
              <a:rPr lang="ko-KR" altLang="en-US" dirty="0">
                <a:latin typeface="+mj-lt"/>
              </a:rPr>
              <a:t> 교수님의 </a:t>
            </a:r>
            <a:r>
              <a:rPr lang="ko-KR" altLang="en-US" dirty="0" err="1">
                <a:latin typeface="+mj-lt"/>
              </a:rPr>
              <a:t>강의자료를</a:t>
            </a:r>
            <a:r>
              <a:rPr lang="ko-KR" altLang="en-US" dirty="0">
                <a:latin typeface="+mj-lt"/>
              </a:rPr>
              <a:t> 토대로 만들어졌습니다</a:t>
            </a:r>
            <a:r>
              <a:rPr lang="en-US" altLang="ko-KR" dirty="0">
                <a:latin typeface="+mj-lt"/>
              </a:rPr>
              <a:t>.</a:t>
            </a:r>
          </a:p>
          <a:p>
            <a:r>
              <a:rPr lang="ko-KR" altLang="en-US" dirty="0">
                <a:latin typeface="+mj-lt"/>
              </a:rPr>
              <a:t>참고자료 </a:t>
            </a:r>
            <a:r>
              <a:rPr lang="en-US" altLang="ko-KR" dirty="0">
                <a:latin typeface="+mj-lt"/>
              </a:rPr>
              <a:t>: </a:t>
            </a:r>
            <a:r>
              <a:rPr lang="ko-KR" altLang="en-US" dirty="0">
                <a:hlinkClick r:id="rId2"/>
              </a:rPr>
              <a:t>http://hl1itj.tistory.com/118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266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연습하기</a:t>
            </a:r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코드 모음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9523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검색 및 </a:t>
            </a:r>
            <a:r>
              <a:rPr lang="en-US" altLang="ko-KR" dirty="0"/>
              <a:t>git-scm.com </a:t>
            </a:r>
            <a:r>
              <a:rPr lang="ko-KR" altLang="en-US" dirty="0"/>
              <a:t>접속</a:t>
            </a:r>
            <a:r>
              <a:rPr lang="en-US" altLang="ko-KR" dirty="0"/>
              <a:t>,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</a:t>
            </a:r>
            <a:r>
              <a:rPr lang="ko-KR" altLang="en-US" dirty="0"/>
              <a:t>에서 </a:t>
            </a:r>
            <a:r>
              <a:rPr lang="en-US" altLang="ko-KR" dirty="0"/>
              <a:t>… </a:t>
            </a:r>
            <a:r>
              <a:rPr lang="en-US" altLang="ko-KR" dirty="0" err="1"/>
              <a:t>git</a:t>
            </a:r>
            <a:r>
              <a:rPr lang="en-US" altLang="ko-KR" dirty="0"/>
              <a:t> download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97880"/>
            <a:ext cx="6165957" cy="4366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56" y="2066607"/>
            <a:ext cx="6277655" cy="438672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18514" y="5164183"/>
            <a:ext cx="1232263" cy="23077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직사각형 7"/>
          <p:cNvSpPr/>
          <p:nvPr/>
        </p:nvSpPr>
        <p:spPr>
          <a:xfrm>
            <a:off x="1041948" y="2995748"/>
            <a:ext cx="551721" cy="28302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17854050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70158" b="55986"/>
          <a:stretch/>
        </p:blipFill>
        <p:spPr>
          <a:xfrm>
            <a:off x="179512" y="1335470"/>
            <a:ext cx="2747177" cy="48492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0837" y="2257425"/>
            <a:ext cx="1203163" cy="52060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11" y="1470652"/>
            <a:ext cx="5436598" cy="33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9732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bash </a:t>
            </a:r>
            <a:r>
              <a:rPr lang="ko-KR" altLang="en-US" dirty="0"/>
              <a:t>실행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29" y="1810099"/>
            <a:ext cx="5600854" cy="37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2764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의 구조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040" y="908720"/>
            <a:ext cx="7741422" cy="5525690"/>
            <a:chOff x="621359" y="198000"/>
            <a:chExt cx="6824729" cy="4871371"/>
          </a:xfrm>
        </p:grpSpPr>
        <p:pic>
          <p:nvPicPr>
            <p:cNvPr id="11" name="Picture 2" descr="http://cfile4.uf.tistory.com/image/122DAD0E4BF12A79EFEF1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359" y="198000"/>
              <a:ext cx="4950449" cy="468285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825986" y="4730817"/>
              <a:ext cx="21346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hlinkClick r:id="rId3"/>
                </a:rPr>
                <a:t>http://dev.azki.org/40</a:t>
              </a:r>
              <a:r>
                <a:rPr lang="ko-KR" altLang="en-US" sz="1600" dirty="0"/>
                <a:t>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54802" y="3772712"/>
              <a:ext cx="3291286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2800" dirty="0">
                  <a:latin typeface="Arial Unicode MS" panose="020B0604020202020204" pitchFamily="50" charset="-127"/>
                </a:rPr>
                <a:t>checkout = Undo !!!</a:t>
              </a:r>
              <a:endParaRPr lang="ko-KR" altLang="ko-KR" sz="4800" dirty="0">
                <a:latin typeface="Arial" panose="020B0604020202020204" pitchFamily="34" charset="0"/>
              </a:endParaRPr>
            </a:p>
          </p:txBody>
        </p:sp>
        <p:cxnSp>
          <p:nvCxnSpPr>
            <p:cNvPr id="14" name="직선 화살표 연결선 13"/>
            <p:cNvCxnSpPr>
              <a:stCxn id="13" idx="1"/>
            </p:cNvCxnSpPr>
            <p:nvPr/>
          </p:nvCxnSpPr>
          <p:spPr>
            <a:xfrm flipH="1" flipV="1">
              <a:off x="2927532" y="3690763"/>
              <a:ext cx="1227270" cy="3435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2592624" y="4521910"/>
              <a:ext cx="4853463" cy="298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hlinkClick r:id="rId4"/>
                </a:rPr>
                <a:t>http://blog.osteele.com/posts/2008/05/my-git-workflow/</a:t>
              </a:r>
              <a:r>
                <a:rPr lang="ko-KR" altLang="en-US" sz="16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93639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에 설정된 </a:t>
            </a:r>
            <a:r>
              <a:rPr lang="en-US" altLang="ko-KR" dirty="0" err="1"/>
              <a:t>config</a:t>
            </a:r>
            <a:r>
              <a:rPr lang="ko-KR" altLang="en-US" dirty="0"/>
              <a:t>를 확인하기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--list</a:t>
            </a:r>
          </a:p>
          <a:p>
            <a:pPr lvl="1"/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</a:t>
            </a:r>
            <a:r>
              <a:rPr lang="ko-KR" altLang="en-US" dirty="0"/>
              <a:t>확인하기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9" y="2879044"/>
            <a:ext cx="8359963" cy="266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7983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ko-KR" altLang="en-US" dirty="0"/>
              <a:t>에 </a:t>
            </a:r>
            <a:r>
              <a:rPr lang="en-US" altLang="ko-KR" dirty="0"/>
              <a:t>e-mail </a:t>
            </a:r>
            <a:r>
              <a:rPr lang="ko-KR" altLang="en-US" dirty="0"/>
              <a:t>및 사용자 이름 설정하기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</a:t>
            </a:r>
            <a:r>
              <a:rPr lang="en-US" altLang="ko-KR" dirty="0" err="1"/>
              <a:t>user.e</a:t>
            </a:r>
            <a:r>
              <a:rPr lang="en-US" altLang="ko-KR" dirty="0"/>
              <a:t>-mail “</a:t>
            </a:r>
            <a:r>
              <a:rPr lang="ko-KR" altLang="en-US" dirty="0"/>
              <a:t>이메일</a:t>
            </a:r>
            <a:r>
              <a:rPr lang="en-US" altLang="ko-KR" dirty="0"/>
              <a:t>”</a:t>
            </a:r>
            <a:endParaRPr lang="ko-KR" altLang="en-US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–-global user.name “</a:t>
            </a:r>
            <a:r>
              <a:rPr lang="ko-KR" altLang="en-US" dirty="0"/>
              <a:t>사용자 이름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ko-KR" altLang="en-US" dirty="0"/>
              <a:t>에 사용자 등록하기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1292"/>
          <a:stretch/>
        </p:blipFill>
        <p:spPr>
          <a:xfrm>
            <a:off x="988794" y="2474685"/>
            <a:ext cx="7193524" cy="371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8753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 </a:t>
            </a:r>
            <a:r>
              <a:rPr lang="en-US" altLang="ko-KR" dirty="0" err="1"/>
              <a:t>config</a:t>
            </a:r>
            <a:r>
              <a:rPr lang="ko-KR" altLang="en-US" dirty="0"/>
              <a:t>에 설정된 사용자 이메일 및 이름 삭제하기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--unset-all </a:t>
            </a:r>
            <a:r>
              <a:rPr lang="en-US" altLang="ko-KR" dirty="0" err="1"/>
              <a:t>user.e</a:t>
            </a:r>
            <a:r>
              <a:rPr lang="en-US" altLang="ko-KR" dirty="0"/>
              <a:t>-mail</a:t>
            </a:r>
            <a:endParaRPr lang="ko-KR" altLang="en-US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–-global --unset-all user.name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ko-KR" altLang="en-US" dirty="0"/>
              <a:t>에 설정</a:t>
            </a:r>
            <a:r>
              <a:rPr lang="en-US" altLang="ko-KR" dirty="0"/>
              <a:t> </a:t>
            </a:r>
            <a:r>
              <a:rPr lang="ko-KR" altLang="en-US" dirty="0"/>
              <a:t>삭제하기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40" y="2411413"/>
            <a:ext cx="7440488" cy="37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0900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Clone : </a:t>
            </a:r>
            <a:r>
              <a:rPr lang="en-US" altLang="ko-KR" dirty="0" err="1"/>
              <a:t>Github</a:t>
            </a:r>
            <a:r>
              <a:rPr lang="ko-KR" altLang="en-US" dirty="0"/>
              <a:t>의 저장소를 그대로 로컬로 가져오기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clone </a:t>
            </a:r>
            <a:r>
              <a:rPr lang="ko-KR" altLang="en-US" dirty="0"/>
              <a:t>원격저장소주소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의 저장소 가져오기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7" y="2243357"/>
            <a:ext cx="7620679" cy="34327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10606" y="3262745"/>
            <a:ext cx="1201520" cy="3657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6112916" y="2632413"/>
            <a:ext cx="2634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Github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clone</a:t>
            </a:r>
            <a:r>
              <a:rPr lang="ko-KR" altLang="en-US" sz="1400" dirty="0">
                <a:latin typeface="+mj-lt"/>
              </a:rPr>
              <a:t>을 위해 클릭한다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00460" y="4071851"/>
            <a:ext cx="2540923" cy="31311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8023984" y="4498556"/>
            <a:ext cx="87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+mj-lt"/>
              </a:rPr>
              <a:t>클릭하면 복사됨</a:t>
            </a:r>
            <a:endParaRPr lang="ko-KR" altLang="en-US" sz="1400" dirty="0">
              <a:latin typeface="+mj-lt"/>
            </a:endParaRPr>
          </a:p>
        </p:txBody>
      </p:sp>
      <p:cxnSp>
        <p:nvCxnSpPr>
          <p:cNvPr id="12" name="직선 화살표 연결선 11"/>
          <p:cNvCxnSpPr>
            <a:stCxn id="8" idx="2"/>
          </p:cNvCxnSpPr>
          <p:nvPr/>
        </p:nvCxnSpPr>
        <p:spPr bwMode="auto">
          <a:xfrm>
            <a:off x="7430318" y="2940190"/>
            <a:ext cx="112055" cy="4842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직선 화살표 연결선 14"/>
          <p:cNvCxnSpPr>
            <a:stCxn id="10" idx="1"/>
          </p:cNvCxnSpPr>
          <p:nvPr/>
        </p:nvCxnSpPr>
        <p:spPr bwMode="auto">
          <a:xfrm flipH="1" flipV="1">
            <a:off x="7766817" y="4211166"/>
            <a:ext cx="257167" cy="54900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557738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개발자는 </a:t>
            </a:r>
            <a:r>
              <a:rPr lang="en-US" altLang="ko-KR" dirty="0" err="1"/>
              <a:t>Redmine</a:t>
            </a:r>
            <a:r>
              <a:rPr lang="ko-KR" altLang="en-US" dirty="0"/>
              <a:t>에 작성되어 있는 요구사항</a:t>
            </a:r>
            <a:r>
              <a:rPr lang="en-US" altLang="ko-KR" dirty="0"/>
              <a:t>, </a:t>
            </a:r>
            <a:r>
              <a:rPr lang="ko-KR" altLang="en-US" dirty="0"/>
              <a:t>업무</a:t>
            </a:r>
            <a:r>
              <a:rPr lang="en-US" altLang="ko-KR" dirty="0"/>
              <a:t>, </a:t>
            </a:r>
            <a:r>
              <a:rPr lang="ko-KR" altLang="en-US" dirty="0"/>
              <a:t>이슈들을 이클립스의 작업 리스트에서 확인</a:t>
            </a:r>
            <a:endParaRPr lang="en-US" altLang="ko-KR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개발자는 자신의 업무와 관련 있는 소스 코드를 </a:t>
            </a:r>
            <a:r>
              <a:rPr lang="en-US" altLang="ko-KR" dirty="0" err="1"/>
              <a:t>Git</a:t>
            </a:r>
            <a:r>
              <a:rPr lang="en-US" altLang="ko-KR" dirty="0"/>
              <a:t> + </a:t>
            </a:r>
            <a:r>
              <a:rPr lang="en-US" altLang="ko-KR" dirty="0" err="1"/>
              <a:t>Gerrit</a:t>
            </a:r>
            <a:r>
              <a:rPr lang="ko-KR" altLang="en-US" dirty="0"/>
              <a:t> 으로부터 </a:t>
            </a:r>
            <a:r>
              <a:rPr lang="en-US" altLang="ko-KR" dirty="0"/>
              <a:t>Fetch </a:t>
            </a:r>
            <a:r>
              <a:rPr lang="ko-KR" altLang="en-US" dirty="0"/>
              <a:t>받음</a:t>
            </a:r>
            <a:r>
              <a:rPr lang="en-US" altLang="ko-KR" dirty="0"/>
              <a:t> 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개발자가 코딩과 </a:t>
            </a:r>
            <a:r>
              <a:rPr lang="en-US" altLang="ko-KR" dirty="0"/>
              <a:t>Local Test</a:t>
            </a:r>
            <a:r>
              <a:rPr lang="ko-KR" altLang="en-US" dirty="0"/>
              <a:t>를 마친 자신의 소스 코드를 리뷰 요청을 위해 </a:t>
            </a:r>
            <a:r>
              <a:rPr lang="en-US" altLang="ko-KR" dirty="0" err="1"/>
              <a:t>Gerrit</a:t>
            </a:r>
            <a:r>
              <a:rPr lang="ko-KR" altLang="en-US" dirty="0"/>
              <a:t> 에 </a:t>
            </a:r>
            <a:r>
              <a:rPr lang="en-US" altLang="ko-KR" dirty="0"/>
              <a:t>Push</a:t>
            </a:r>
            <a:r>
              <a:rPr lang="ko-KR" altLang="en-US" dirty="0"/>
              <a:t> 함</a:t>
            </a:r>
            <a:endParaRPr lang="en-US" altLang="ko-KR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Jenkins</a:t>
            </a:r>
            <a:r>
              <a:rPr lang="ko-KR" altLang="en-US" dirty="0"/>
              <a:t>는 빌드</a:t>
            </a:r>
            <a:r>
              <a:rPr lang="en-US" altLang="ko-KR" dirty="0"/>
              <a:t>, </a:t>
            </a:r>
            <a:r>
              <a:rPr lang="ko-KR" altLang="en-US" dirty="0" err="1"/>
              <a:t>정적분석</a:t>
            </a:r>
            <a:r>
              <a:rPr lang="en-US" altLang="ko-KR" dirty="0"/>
              <a:t>, </a:t>
            </a:r>
            <a:r>
              <a:rPr lang="ko-KR" altLang="en-US" dirty="0"/>
              <a:t>단위 테스트를 위해 </a:t>
            </a:r>
            <a:r>
              <a:rPr lang="en-US" altLang="ko-KR" dirty="0" err="1"/>
              <a:t>Gerrit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r>
              <a:rPr lang="ko-KR" altLang="en-US" dirty="0"/>
              <a:t>된 소스 코드를 </a:t>
            </a:r>
            <a:r>
              <a:rPr lang="en-US" altLang="ko-KR" dirty="0"/>
              <a:t>Fetch</a:t>
            </a:r>
            <a:r>
              <a:rPr lang="ko-KR" altLang="en-US" dirty="0"/>
              <a:t> 함</a:t>
            </a:r>
            <a:endParaRPr lang="en-US" altLang="ko-KR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Jenkins</a:t>
            </a:r>
            <a:r>
              <a:rPr lang="ko-KR" altLang="en-US" dirty="0"/>
              <a:t>는 확인 결과를 </a:t>
            </a:r>
            <a:r>
              <a:rPr lang="en-US" altLang="ko-KR" dirty="0" err="1"/>
              <a:t>Gerrit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 err="1"/>
              <a:t>리뷰어들은</a:t>
            </a:r>
            <a:r>
              <a:rPr lang="ko-KR" altLang="en-US" dirty="0"/>
              <a:t> 개발자가 개발한 소스 코드의 리뷰를 수행</a:t>
            </a:r>
            <a:endParaRPr lang="en-US" altLang="ko-KR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 err="1"/>
              <a:t>리뷰어들은</a:t>
            </a:r>
            <a:r>
              <a:rPr lang="ko-KR" altLang="en-US" dirty="0"/>
              <a:t> 검증 결과를 </a:t>
            </a:r>
            <a:r>
              <a:rPr lang="en-US" altLang="ko-KR" dirty="0" err="1"/>
              <a:t>Gerrit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 err="1"/>
              <a:t>Gerrit</a:t>
            </a:r>
            <a:r>
              <a:rPr lang="ko-KR" altLang="en-US" dirty="0"/>
              <a:t>은 코드 리뷰 결과와 빌드 검증 결과를 바탕으로 소스를</a:t>
            </a:r>
            <a:r>
              <a:rPr lang="en-US" altLang="ko-KR" dirty="0"/>
              <a:t> </a:t>
            </a:r>
            <a:r>
              <a:rPr lang="en-US" altLang="ko-KR" dirty="0" err="1"/>
              <a:t>Git</a:t>
            </a:r>
            <a:r>
              <a:rPr lang="ko-KR" altLang="en-US" dirty="0"/>
              <a:t>에 </a:t>
            </a:r>
            <a:r>
              <a:rPr lang="en-US" altLang="ko-KR" dirty="0"/>
              <a:t>submit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Typical ALM Workflow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29873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Clone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의 저장소 가져오기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45744"/>
          <a:stretch/>
        </p:blipFill>
        <p:spPr>
          <a:xfrm>
            <a:off x="478259" y="1336290"/>
            <a:ext cx="8470305" cy="21063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59" y="3442630"/>
            <a:ext cx="8531238" cy="9881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61608" y="3129517"/>
            <a:ext cx="1717964" cy="31311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1" name="TextBox 10"/>
          <p:cNvSpPr txBox="1"/>
          <p:nvPr/>
        </p:nvSpPr>
        <p:spPr>
          <a:xfrm>
            <a:off x="4928118" y="3134853"/>
            <a:ext cx="2634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Clone </a:t>
            </a:r>
            <a:r>
              <a:rPr lang="ko-KR" altLang="en-US" sz="1400" dirty="0">
                <a:latin typeface="+mj-lt"/>
              </a:rPr>
              <a:t>한 저장소 폴더가 생김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06188" y="1722119"/>
            <a:ext cx="1717964" cy="17526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3" name="직사각형 12"/>
          <p:cNvSpPr/>
          <p:nvPr/>
        </p:nvSpPr>
        <p:spPr>
          <a:xfrm>
            <a:off x="8054340" y="3911459"/>
            <a:ext cx="894224" cy="31311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4" name="TextBox 13"/>
          <p:cNvSpPr txBox="1"/>
          <p:nvPr/>
        </p:nvSpPr>
        <p:spPr>
          <a:xfrm>
            <a:off x="6757033" y="4205604"/>
            <a:ext cx="2234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lt"/>
              </a:rPr>
              <a:t>가장 기본인 </a:t>
            </a:r>
            <a:r>
              <a:rPr lang="en-US" altLang="ko-KR" sz="1400" dirty="0">
                <a:latin typeface="+mj-lt"/>
              </a:rPr>
              <a:t>master branch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728977" y="4617257"/>
            <a:ext cx="7592063" cy="182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</a:rPr>
              <a:t>Clone 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</a:rPr>
              <a:t>대신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</a:rPr>
              <a:t>Local 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</a:rPr>
              <a:t>쪽에서 먼저 시작할 수도 있음</a:t>
            </a:r>
            <a:endParaRPr lang="en-US" altLang="ko-KR" sz="1600" dirty="0">
              <a:solidFill>
                <a:srgbClr val="FF0000"/>
              </a:solidFill>
              <a:latin typeface="Arial Unicode MS" panose="020B0604020202020204" pitchFamily="50" charset="-127"/>
            </a:endParaRP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</a:rPr>
              <a:t>    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sym typeface="Wingdings" panose="05000000000000000000" pitchFamily="2" charset="2"/>
              </a:rPr>
              <a:t>비추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 : </a:t>
            </a:r>
            <a:r>
              <a:rPr lang="en-US" altLang="ko-KR" sz="1600" dirty="0" err="1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에서 빈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repository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를 만들고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clone 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하는 것을 권장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!!</a:t>
            </a: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rgbClr val="FF0000"/>
              </a:solidFill>
              <a:latin typeface="Arial Unicode MS" panose="020B0604020202020204" pitchFamily="50" charset="-127"/>
            </a:endParaRP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Arial Unicode MS" panose="020B0604020202020204" pitchFamily="50" charset="-127"/>
              </a:rPr>
              <a:t>mkdir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</a:rPr>
              <a:t> test-repo</a:t>
            </a: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Arial Unicode MS" panose="020B0604020202020204" pitchFamily="50" charset="-127"/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Arial Unicode MS" panose="020B0604020202020204" pitchFamily="50" charset="-127"/>
              </a:rPr>
              <a:t>init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 .</a:t>
            </a:r>
            <a:r>
              <a:rPr lang="en-US" altLang="ko-KR" sz="1600" dirty="0" err="1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폴더가 만들어짐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이 안에 모든 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local version history</a:t>
            </a:r>
            <a:r>
              <a:rPr lang="ko-KR" altLang="en-US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가 저장됨</a:t>
            </a:r>
            <a:r>
              <a:rPr lang="en-US" altLang="ko-KR" sz="1600" dirty="0">
                <a:solidFill>
                  <a:srgbClr val="FF0000"/>
                </a:solidFill>
                <a:latin typeface="Arial Unicode MS" panose="020B0604020202020204" pitchFamily="50" charset="-127"/>
                <a:sym typeface="Wingdings" panose="05000000000000000000" pitchFamily="2" charset="2"/>
              </a:rPr>
              <a:t>)</a:t>
            </a: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</a:rPr>
              <a:t>// </a:t>
            </a:r>
            <a:r>
              <a:rPr lang="ko-KR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작업 후</a:t>
            </a:r>
            <a:endParaRPr lang="en-US" altLang="ko-KR" sz="1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defTabSz="6858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</a:rPr>
              <a:t>$ curl </a:t>
            </a:r>
            <a:r>
              <a:rPr lang="ko-KR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명령으로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</a:rPr>
              <a:t>… </a:t>
            </a:r>
            <a:r>
              <a:rPr lang="ko-KR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복잡함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rgbClr val="FF0000"/>
                </a:solidFill>
                <a:latin typeface="Arial" panose="020B0604020202020204" pitchFamily="34" charset="0"/>
              </a:rPr>
              <a:t>github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</a:rPr>
              <a:t> command line API </a:t>
            </a:r>
            <a:r>
              <a:rPr lang="ko-KR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이용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US" altLang="ko-KR" sz="1600" dirty="0">
              <a:solidFill>
                <a:srgbClr val="FF0000"/>
              </a:solidFill>
              <a:latin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567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가져온 코드는 </a:t>
            </a:r>
            <a:r>
              <a:rPr lang="en-US" altLang="ko-KR" dirty="0"/>
              <a:t>java </a:t>
            </a:r>
            <a:r>
              <a:rPr lang="ko-KR" altLang="en-US" dirty="0"/>
              <a:t>프로젝트 코드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</a:t>
            </a:r>
            <a:r>
              <a:rPr lang="ko-KR" altLang="en-US" dirty="0"/>
              <a:t>한 코드 이클립스 적용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76" y="1448480"/>
            <a:ext cx="8327573" cy="21220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85556" y="2909456"/>
            <a:ext cx="560022" cy="20926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5145578" y="2909456"/>
            <a:ext cx="252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src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폴더에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java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소스코드 포함됨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44" y="3849158"/>
            <a:ext cx="3211512" cy="23646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28995" y="3901008"/>
            <a:ext cx="1596343" cy="25535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2" name="직사각형 11"/>
          <p:cNvSpPr/>
          <p:nvPr/>
        </p:nvSpPr>
        <p:spPr>
          <a:xfrm>
            <a:off x="4224611" y="3221840"/>
            <a:ext cx="3514537" cy="20926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3" name="TextBox 12"/>
          <p:cNvSpPr txBox="1"/>
          <p:nvPr/>
        </p:nvSpPr>
        <p:spPr>
          <a:xfrm>
            <a:off x="4391660" y="3864117"/>
            <a:ext cx="4034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Eclipse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의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workspace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clone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했다고 하더라도 </a:t>
            </a:r>
          </a:p>
        </p:txBody>
      </p:sp>
      <p:cxnSp>
        <p:nvCxnSpPr>
          <p:cNvPr id="14" name="직선 화살표 연결선 13"/>
          <p:cNvCxnSpPr>
            <a:endCxn id="13" idx="1"/>
          </p:cNvCxnSpPr>
          <p:nvPr/>
        </p:nvCxnSpPr>
        <p:spPr bwMode="auto">
          <a:xfrm>
            <a:off x="3225338" y="3925930"/>
            <a:ext cx="1166322" cy="9207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직선 화살표 연결선 19"/>
          <p:cNvCxnSpPr/>
          <p:nvPr/>
        </p:nvCxnSpPr>
        <p:spPr bwMode="auto">
          <a:xfrm flipH="1">
            <a:off x="6716684" y="3453034"/>
            <a:ext cx="8312" cy="47289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직사각형 25"/>
          <p:cNvSpPr/>
          <p:nvPr/>
        </p:nvSpPr>
        <p:spPr>
          <a:xfrm>
            <a:off x="1383457" y="5325254"/>
            <a:ext cx="1492747" cy="54353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27" name="TextBox 26"/>
          <p:cNvSpPr txBox="1"/>
          <p:nvPr/>
        </p:nvSpPr>
        <p:spPr>
          <a:xfrm>
            <a:off x="5072033" y="4298181"/>
            <a:ext cx="267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자동으로 프로젝트가 생성되지 않음</a:t>
            </a:r>
          </a:p>
        </p:txBody>
      </p:sp>
      <p:cxnSp>
        <p:nvCxnSpPr>
          <p:cNvPr id="28" name="직선 화살표 연결선 27"/>
          <p:cNvCxnSpPr>
            <a:stCxn id="26" idx="3"/>
            <a:endCxn id="27" idx="1"/>
          </p:cNvCxnSpPr>
          <p:nvPr/>
        </p:nvCxnSpPr>
        <p:spPr bwMode="auto">
          <a:xfrm flipV="1">
            <a:off x="2876204" y="4452070"/>
            <a:ext cx="2195829" cy="114495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5518247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Eclipse </a:t>
            </a:r>
            <a:r>
              <a:rPr lang="ko-KR" altLang="en-US" dirty="0"/>
              <a:t>내에서 동일한 이름으로 프로젝트를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</a:t>
            </a:r>
            <a:r>
              <a:rPr lang="ko-KR" altLang="en-US" dirty="0"/>
              <a:t>한 코드 이클립스 적용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190998" y="1289611"/>
            <a:ext cx="3137892" cy="26506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6290" y="2443941"/>
            <a:ext cx="567643" cy="12149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1076960" y="1530654"/>
            <a:ext cx="2251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프로젝트의 성격에 맞게 생성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.</a:t>
            </a:r>
          </a:p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테스트를 위해 기본 프로젝트인 </a:t>
            </a:r>
            <a:endParaRPr lang="en-US" altLang="ko-KR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Java project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선택</a:t>
            </a:r>
          </a:p>
        </p:txBody>
      </p:sp>
      <p:cxnSp>
        <p:nvCxnSpPr>
          <p:cNvPr id="8" name="직선 화살표 연결선 7"/>
          <p:cNvCxnSpPr>
            <a:stCxn id="6" idx="3"/>
            <a:endCxn id="7" idx="2"/>
          </p:cNvCxnSpPr>
          <p:nvPr/>
        </p:nvCxnSpPr>
        <p:spPr bwMode="auto">
          <a:xfrm flipV="1">
            <a:off x="903933" y="2269318"/>
            <a:ext cx="1298992" cy="23537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272" y="1324832"/>
            <a:ext cx="4734592" cy="512850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795451" y="2169622"/>
            <a:ext cx="657698" cy="22444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6" name="TextBox 15"/>
          <p:cNvSpPr txBox="1"/>
          <p:nvPr/>
        </p:nvSpPr>
        <p:spPr>
          <a:xfrm>
            <a:off x="4685487" y="1861845"/>
            <a:ext cx="4009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Clone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하여 가져 온 프로젝트와 동일한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폴더명으로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선택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29" y="4081233"/>
            <a:ext cx="3108628" cy="2144999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488049" y="2394065"/>
            <a:ext cx="547487" cy="482139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3434876" y="5068171"/>
            <a:ext cx="523628" cy="482139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8" name="직사각형 17"/>
          <p:cNvSpPr/>
          <p:nvPr/>
        </p:nvSpPr>
        <p:spPr>
          <a:xfrm>
            <a:off x="196957" y="5281946"/>
            <a:ext cx="2122294" cy="15988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9" name="TextBox 18"/>
          <p:cNvSpPr txBox="1"/>
          <p:nvPr/>
        </p:nvSpPr>
        <p:spPr>
          <a:xfrm>
            <a:off x="136646" y="5530427"/>
            <a:ext cx="4009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프로젝트 생성됨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설정에 따라 자동적으로 </a:t>
            </a:r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git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기능이 활성화 되기도 함</a:t>
            </a:r>
          </a:p>
        </p:txBody>
      </p:sp>
    </p:spTree>
    <p:extLst>
      <p:ext uri="{BB962C8B-B14F-4D97-AF65-F5344CB8AC3E}">
        <p14:creationId xmlns:p14="http://schemas.microsoft.com/office/powerpoint/2010/main" val="184126153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테스트를 위해 </a:t>
            </a:r>
            <a:r>
              <a:rPr lang="en-US" altLang="ko-KR" dirty="0"/>
              <a:t>Eclipse</a:t>
            </a:r>
            <a:r>
              <a:rPr lang="ko-KR" altLang="en-US" dirty="0"/>
              <a:t>에서 새로운 코드 생성</a:t>
            </a:r>
            <a:endParaRPr lang="en-US" altLang="ko-KR" dirty="0"/>
          </a:p>
          <a:p>
            <a:pPr lvl="1"/>
            <a:r>
              <a:rPr lang="en-US" altLang="ko-KR" dirty="0"/>
              <a:t>Eclipse</a:t>
            </a:r>
            <a:r>
              <a:rPr lang="ko-KR" altLang="en-US" dirty="0"/>
              <a:t>가 아닌 다른 개발 툴을 이용해도 무방함</a:t>
            </a:r>
            <a:endParaRPr lang="en-US" altLang="ko-KR" dirty="0"/>
          </a:p>
          <a:p>
            <a:pPr lvl="1"/>
            <a:r>
              <a:rPr lang="ko-KR" altLang="en-US" dirty="0"/>
              <a:t>수많은 개발 툴에서 </a:t>
            </a:r>
            <a:r>
              <a:rPr lang="en-US" altLang="ko-KR" dirty="0" err="1"/>
              <a:t>Git</a:t>
            </a:r>
            <a:r>
              <a:rPr lang="ko-KR" altLang="en-US" dirty="0"/>
              <a:t>을 지원함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코드 생성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357788"/>
            <a:ext cx="5897295" cy="40290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1465" y="2743200"/>
            <a:ext cx="657698" cy="17456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3131007" y="2435423"/>
            <a:ext cx="4009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NewJavaFile.java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라는 소스코드를 생성</a:t>
            </a:r>
          </a:p>
        </p:txBody>
      </p:sp>
    </p:spTree>
    <p:extLst>
      <p:ext uri="{BB962C8B-B14F-4D97-AF65-F5344CB8AC3E}">
        <p14:creationId xmlns:p14="http://schemas.microsoft.com/office/powerpoint/2010/main" val="40677886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수정된 코드 현황 보기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r>
              <a:rPr lang="ko-KR" altLang="en-US" dirty="0"/>
              <a:t>수정된 사항들 </a:t>
            </a:r>
            <a:r>
              <a:rPr lang="en-US" altLang="ko-KR" dirty="0"/>
              <a:t>index</a:t>
            </a:r>
            <a:r>
              <a:rPr lang="ko-KR" altLang="en-US" dirty="0"/>
              <a:t>에 올리기 </a:t>
            </a:r>
            <a:r>
              <a:rPr lang="en-US" altLang="ko-KR" dirty="0"/>
              <a:t>: add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add .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add </a:t>
            </a:r>
            <a:r>
              <a:rPr lang="ko-KR" altLang="en-US" dirty="0"/>
              <a:t>파일명</a:t>
            </a:r>
            <a:endParaRPr lang="en-US" altLang="ko-KR" dirty="0"/>
          </a:p>
          <a:p>
            <a:r>
              <a:rPr lang="en-US" altLang="ko-KR" dirty="0"/>
              <a:t>Local repository</a:t>
            </a:r>
            <a:r>
              <a:rPr lang="ko-KR" altLang="en-US" dirty="0"/>
              <a:t>에 </a:t>
            </a:r>
            <a:r>
              <a:rPr lang="en-US" altLang="ko-KR" dirty="0"/>
              <a:t>commit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commit –m “commit </a:t>
            </a:r>
            <a:r>
              <a:rPr lang="ko-KR" altLang="en-US" dirty="0"/>
              <a:t>메시지</a:t>
            </a:r>
            <a:r>
              <a:rPr lang="en-US" altLang="ko-KR" dirty="0"/>
              <a:t>”	 	// add</a:t>
            </a:r>
            <a:r>
              <a:rPr lang="ko-KR" altLang="en-US" dirty="0"/>
              <a:t>가 된 파일들 </a:t>
            </a:r>
            <a:r>
              <a:rPr lang="en-US" altLang="ko-KR" dirty="0"/>
              <a:t>commit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commit –a 			// </a:t>
            </a:r>
            <a:r>
              <a:rPr lang="ko-KR" altLang="en-US" dirty="0" err="1"/>
              <a:t>변경사항들</a:t>
            </a:r>
            <a:r>
              <a:rPr lang="ko-KR" altLang="en-US" dirty="0"/>
              <a:t> </a:t>
            </a:r>
            <a:r>
              <a:rPr lang="en-US" altLang="ko-KR" dirty="0"/>
              <a:t>add</a:t>
            </a:r>
            <a:r>
              <a:rPr lang="ko-KR" altLang="en-US" dirty="0"/>
              <a:t>와 함께 </a:t>
            </a:r>
            <a:r>
              <a:rPr lang="en-US" altLang="ko-KR" dirty="0"/>
              <a:t>commit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commit –a -m “commit </a:t>
            </a:r>
            <a:r>
              <a:rPr lang="ko-KR" altLang="en-US" dirty="0"/>
              <a:t>메시지</a:t>
            </a:r>
            <a:r>
              <a:rPr lang="en-US" altLang="ko-KR" dirty="0"/>
              <a:t>” 	// </a:t>
            </a:r>
            <a:r>
              <a:rPr lang="ko-KR" altLang="en-US" dirty="0"/>
              <a:t>메시지와 함께 </a:t>
            </a:r>
            <a:r>
              <a:rPr lang="en-US" altLang="ko-KR" dirty="0"/>
              <a:t>add</a:t>
            </a:r>
            <a:r>
              <a:rPr lang="ko-KR" altLang="en-US" dirty="0"/>
              <a:t>함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push origin master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push origin branch</a:t>
            </a:r>
            <a:r>
              <a:rPr lang="ko-KR" altLang="en-US" dirty="0"/>
              <a:t>이름</a:t>
            </a:r>
            <a:r>
              <a:rPr lang="en-US" altLang="ko-KR" dirty="0"/>
              <a:t>		// branch</a:t>
            </a:r>
            <a:r>
              <a:rPr lang="ko-KR" altLang="en-US" dirty="0"/>
              <a:t>이름은 다른 </a:t>
            </a:r>
            <a:r>
              <a:rPr lang="en-US" altLang="ko-KR" dirty="0"/>
              <a:t>branch</a:t>
            </a:r>
            <a:r>
              <a:rPr lang="ko-KR" altLang="en-US" dirty="0" err="1"/>
              <a:t>일때</a:t>
            </a:r>
            <a:r>
              <a:rPr lang="ko-KR" altLang="en-US" dirty="0"/>
              <a:t> 이용됨</a:t>
            </a:r>
            <a:endParaRPr lang="en-US" altLang="ko-KR" dirty="0"/>
          </a:p>
          <a:p>
            <a:r>
              <a:rPr lang="en-US" altLang="ko-KR" dirty="0"/>
              <a:t>Origin</a:t>
            </a:r>
            <a:r>
              <a:rPr lang="ko-KR" altLang="en-US" dirty="0"/>
              <a:t>과 같은 </a:t>
            </a:r>
            <a:r>
              <a:rPr lang="en-US" altLang="ko-KR" dirty="0"/>
              <a:t>remote </a:t>
            </a:r>
            <a:r>
              <a:rPr lang="ko-KR" altLang="en-US" dirty="0"/>
              <a:t>이름 확인하기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remote -v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사항 저장소 적용하기</a:t>
            </a:r>
          </a:p>
        </p:txBody>
      </p:sp>
    </p:spTree>
    <p:extLst>
      <p:ext uri="{BB962C8B-B14F-4D97-AF65-F5344CB8AC3E}">
        <p14:creationId xmlns:p14="http://schemas.microsoft.com/office/powerpoint/2010/main" val="117752417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수정사항 적용하고 </a:t>
            </a: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3" y="908720"/>
            <a:ext cx="7575166" cy="23415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2702" y="1379913"/>
            <a:ext cx="1059393" cy="17456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3918711" y="2235917"/>
            <a:ext cx="4009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추가된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NewJavaFile.java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파일 확인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2" y="3124200"/>
            <a:ext cx="7324417" cy="34410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2702" y="3275147"/>
            <a:ext cx="932034" cy="18288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1" name="직사각형 10"/>
          <p:cNvSpPr/>
          <p:nvPr/>
        </p:nvSpPr>
        <p:spPr>
          <a:xfrm>
            <a:off x="113496" y="4577486"/>
            <a:ext cx="2096303" cy="17739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2" name="직사각형 11"/>
          <p:cNvSpPr/>
          <p:nvPr/>
        </p:nvSpPr>
        <p:spPr>
          <a:xfrm>
            <a:off x="118551" y="3703928"/>
            <a:ext cx="3478089" cy="19751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3" name="TextBox 12"/>
          <p:cNvSpPr txBox="1"/>
          <p:nvPr/>
        </p:nvSpPr>
        <p:spPr>
          <a:xfrm>
            <a:off x="3271011" y="5908757"/>
            <a:ext cx="4009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성공적으로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push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됨</a:t>
            </a:r>
          </a:p>
        </p:txBody>
      </p:sp>
    </p:spTree>
    <p:extLst>
      <p:ext uri="{BB962C8B-B14F-4D97-AF65-F5344CB8AC3E}">
        <p14:creationId xmlns:p14="http://schemas.microsoft.com/office/powerpoint/2010/main" val="166947621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방금 </a:t>
            </a:r>
            <a:r>
              <a:rPr lang="en-US" altLang="ko-KR" dirty="0"/>
              <a:t>push </a:t>
            </a:r>
            <a:r>
              <a:rPr lang="ko-KR" altLang="en-US" dirty="0"/>
              <a:t>한 사항 </a:t>
            </a:r>
            <a:r>
              <a:rPr lang="en-US" altLang="ko-KR" dirty="0"/>
              <a:t>(</a:t>
            </a:r>
            <a:r>
              <a:rPr lang="ko-KR" altLang="en-US" dirty="0"/>
              <a:t>최신버전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 err="1"/>
              <a:t>github</a:t>
            </a:r>
            <a:r>
              <a:rPr lang="ko-KR" altLang="en-US" dirty="0"/>
              <a:t>에 적용되었는지 확인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수정사항 확인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" y="1902771"/>
            <a:ext cx="6010275" cy="26640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5147651"/>
            <a:ext cx="8291513" cy="13056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32822" y="3139861"/>
            <a:ext cx="3582204" cy="21638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2" name="TextBox 11"/>
          <p:cNvSpPr txBox="1"/>
          <p:nvPr/>
        </p:nvSpPr>
        <p:spPr>
          <a:xfrm>
            <a:off x="6019801" y="3094166"/>
            <a:ext cx="298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수정된 파일이 있는 폴더의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commit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메시지가 표시됨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56421" y="5800493"/>
            <a:ext cx="8097053" cy="29658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4" name="TextBox 13"/>
          <p:cNvSpPr txBox="1"/>
          <p:nvPr/>
        </p:nvSpPr>
        <p:spPr>
          <a:xfrm>
            <a:off x="3561547" y="5476353"/>
            <a:ext cx="1581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latin typeface="+mj-lt"/>
              </a:rPr>
              <a:t>수정된 파일 확인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987" y="3139861"/>
            <a:ext cx="953964" cy="21638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cxnSp>
        <p:nvCxnSpPr>
          <p:cNvPr id="17" name="직선 화살표 연결선 16"/>
          <p:cNvCxnSpPr>
            <a:stCxn id="15" idx="2"/>
          </p:cNvCxnSpPr>
          <p:nvPr/>
        </p:nvCxnSpPr>
        <p:spPr bwMode="auto">
          <a:xfrm>
            <a:off x="646969" y="3356250"/>
            <a:ext cx="476982" cy="175867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046947" y="4620596"/>
            <a:ext cx="544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latin typeface="+mj-lt"/>
              </a:rPr>
              <a:t>클릭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062892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에서 </a:t>
            </a:r>
            <a:r>
              <a:rPr lang="en-US" altLang="ko-KR" dirty="0"/>
              <a:t>Remote </a:t>
            </a:r>
            <a:r>
              <a:rPr lang="ko-KR" altLang="en-US" dirty="0"/>
              <a:t>저장소의 이름 확인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clone</a:t>
            </a:r>
            <a:r>
              <a:rPr lang="ko-KR" altLang="en-US" dirty="0"/>
              <a:t>을 해 오면 해당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주소가 </a:t>
            </a:r>
            <a:r>
              <a:rPr lang="en-US" altLang="ko-KR" dirty="0"/>
              <a:t>origin</a:t>
            </a:r>
            <a:r>
              <a:rPr lang="ko-KR" altLang="en-US" dirty="0"/>
              <a:t>으로 설정됨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Remote </a:t>
            </a:r>
            <a:r>
              <a:rPr lang="ko-KR" altLang="en-US" dirty="0"/>
              <a:t>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64457"/>
            <a:ext cx="8515848" cy="8050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9512" y="2232091"/>
            <a:ext cx="634261" cy="36031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직사각형 6"/>
          <p:cNvSpPr/>
          <p:nvPr/>
        </p:nvSpPr>
        <p:spPr>
          <a:xfrm>
            <a:off x="888172" y="2232091"/>
            <a:ext cx="5274841" cy="36031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2359351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9512" y="908720"/>
            <a:ext cx="8812088" cy="175828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err="1"/>
              <a:t>Git</a:t>
            </a:r>
            <a:r>
              <a:rPr lang="ko-KR" altLang="en-US" dirty="0"/>
              <a:t>에서 작업 중에 이전 버전으로 되돌리고자 한다</a:t>
            </a:r>
            <a:r>
              <a:rPr lang="en-US" altLang="ko-KR" dirty="0"/>
              <a:t>. </a:t>
            </a:r>
            <a:r>
              <a:rPr lang="ko-KR" altLang="en-US" dirty="0"/>
              <a:t>되돌릴 수 있는 상황은 다음과 같다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add </a:t>
            </a:r>
            <a:r>
              <a:rPr lang="ko-KR" altLang="en-US" dirty="0"/>
              <a:t>이전 </a:t>
            </a:r>
            <a:r>
              <a:rPr lang="en-US" altLang="ko-KR" dirty="0"/>
              <a:t>: </a:t>
            </a:r>
            <a:r>
              <a:rPr lang="ko-KR" altLang="en-US" dirty="0"/>
              <a:t>코드 수정만 하였으며 아직 </a:t>
            </a:r>
            <a:r>
              <a:rPr lang="en-US" altLang="ko-KR" dirty="0"/>
              <a:t>add</a:t>
            </a:r>
            <a:r>
              <a:rPr lang="ko-KR" altLang="en-US" dirty="0"/>
              <a:t>나 </a:t>
            </a:r>
            <a:r>
              <a:rPr lang="en-US" altLang="ko-KR" dirty="0"/>
              <a:t>commit</a:t>
            </a:r>
            <a:r>
              <a:rPr lang="ko-KR" altLang="en-US" dirty="0"/>
              <a:t>이 되지 않은 경우</a:t>
            </a:r>
            <a:endParaRPr lang="en-US" altLang="ko-KR" dirty="0"/>
          </a:p>
          <a:p>
            <a:pPr lvl="1"/>
            <a:r>
              <a:rPr lang="en-US" altLang="ko-KR" dirty="0"/>
              <a:t>add </a:t>
            </a:r>
            <a:r>
              <a:rPr lang="ko-KR" altLang="en-US" dirty="0"/>
              <a:t>이후 혹은 </a:t>
            </a:r>
            <a:r>
              <a:rPr lang="en-US" altLang="ko-KR" dirty="0"/>
              <a:t>commit </a:t>
            </a:r>
            <a:r>
              <a:rPr lang="ko-KR" altLang="en-US" dirty="0"/>
              <a:t>이후 </a:t>
            </a:r>
            <a:r>
              <a:rPr lang="en-US" altLang="ko-KR" dirty="0"/>
              <a:t>: </a:t>
            </a:r>
            <a:r>
              <a:rPr lang="ko-KR" altLang="en-US" dirty="0"/>
              <a:t>아직 로컬 저장소만 수정사항이 적용된 경우</a:t>
            </a:r>
            <a:endParaRPr lang="en-US" altLang="ko-KR" dirty="0"/>
          </a:p>
          <a:p>
            <a:pPr lvl="1"/>
            <a:r>
              <a:rPr lang="en-US" altLang="ko-KR" dirty="0"/>
              <a:t>push </a:t>
            </a:r>
            <a:r>
              <a:rPr lang="ko-KR" altLang="en-US" dirty="0"/>
              <a:t>이후 </a:t>
            </a:r>
            <a:r>
              <a:rPr lang="en-US" altLang="ko-KR" dirty="0"/>
              <a:t>: remote </a:t>
            </a:r>
            <a:r>
              <a:rPr lang="ko-KR" altLang="en-US" dirty="0"/>
              <a:t>저장소 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en-US" altLang="ko-KR" dirty="0"/>
              <a:t>) </a:t>
            </a:r>
            <a:r>
              <a:rPr lang="ko-KR" altLang="en-US" dirty="0"/>
              <a:t>까지 모두 수정사항이 적용된 경우</a:t>
            </a:r>
            <a:endParaRPr lang="en-US" altLang="ko-KR" dirty="0"/>
          </a:p>
          <a:p>
            <a:r>
              <a:rPr lang="ko-KR" altLang="en-US" dirty="0"/>
              <a:t>테스트를 위해 임의의 파일 </a:t>
            </a:r>
            <a:r>
              <a:rPr lang="en-US" altLang="ko-KR" dirty="0"/>
              <a:t>test.txt</a:t>
            </a:r>
            <a:r>
              <a:rPr lang="ko-KR" altLang="en-US" dirty="0"/>
              <a:t>를 만들어 저장하고 </a:t>
            </a:r>
            <a:r>
              <a:rPr lang="en-US" altLang="ko-KR" dirty="0"/>
              <a:t>push</a:t>
            </a:r>
            <a:r>
              <a:rPr lang="ko-KR" altLang="en-US" dirty="0"/>
              <a:t>까지 한 후 이 파일을 수정하였다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176749" y="6589036"/>
            <a:ext cx="889000" cy="240884"/>
          </a:xfrm>
        </p:spPr>
        <p:txBody>
          <a:bodyPr/>
          <a:lstStyle/>
          <a:p>
            <a:fld id="{68401F96-8818-4A60-AF8C-63FDC7381EFC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Undo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25" y="2667000"/>
            <a:ext cx="8272159" cy="29800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78107" y="4438610"/>
            <a:ext cx="870192" cy="20341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5518150" y="4386428"/>
            <a:ext cx="298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Push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된 파일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14506" y="4959124"/>
            <a:ext cx="224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해당 파일의 원본 내용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5" y="5676901"/>
            <a:ext cx="8318726" cy="9461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731" y="5469984"/>
            <a:ext cx="224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수정 후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… add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하기 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14506" y="5915791"/>
            <a:ext cx="224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해당 파일의 수정된 내용</a:t>
            </a:r>
          </a:p>
        </p:txBody>
      </p:sp>
    </p:spTree>
    <p:extLst>
      <p:ext uri="{BB962C8B-B14F-4D97-AF65-F5344CB8AC3E}">
        <p14:creationId xmlns:p14="http://schemas.microsoft.com/office/powerpoint/2010/main" val="405542119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</a:t>
            </a:r>
            <a:r>
              <a:rPr lang="ko-KR" altLang="en-US" dirty="0"/>
              <a:t>도 하지 않았을 때 </a:t>
            </a:r>
            <a:r>
              <a:rPr lang="en-US" altLang="ko-KR" dirty="0"/>
              <a:t>undo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checkout -- test.txt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Undo : 1. add </a:t>
            </a:r>
            <a:r>
              <a:rPr lang="ko-KR" altLang="en-US" dirty="0"/>
              <a:t>전에 </a:t>
            </a:r>
            <a:r>
              <a:rPr lang="en-US" altLang="ko-KR" dirty="0"/>
              <a:t>undo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43847"/>
            <a:ext cx="8565108" cy="2039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2311" y="2157735"/>
            <a:ext cx="297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수정된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test.txt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내용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1414" y="2673263"/>
            <a:ext cx="3983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해당 파일이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add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이전일 경우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이 명령어로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undo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2311" y="3174321"/>
            <a:ext cx="3983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원본파일로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되돌아온 것 확인</a:t>
            </a:r>
          </a:p>
        </p:txBody>
      </p:sp>
    </p:spTree>
    <p:extLst>
      <p:ext uri="{BB962C8B-B14F-4D97-AF65-F5344CB8AC3E}">
        <p14:creationId xmlns:p14="http://schemas.microsoft.com/office/powerpoint/2010/main" val="24682193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</a:rPr>
              <a:t>Open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Source </a:t>
            </a:r>
            <a:r>
              <a:rPr lang="ko-KR" altLang="en-US" dirty="0">
                <a:latin typeface="맑은 고딕" panose="020B0503020000020004" pitchFamily="50" charset="-127"/>
              </a:rPr>
              <a:t>계에서는 </a:t>
            </a:r>
            <a:r>
              <a:rPr lang="en-US" altLang="ko-KR" dirty="0" err="1">
                <a:latin typeface="맑은 고딕" panose="020B0503020000020004" pitchFamily="50" charset="-127"/>
              </a:rPr>
              <a:t>github</a:t>
            </a:r>
            <a:r>
              <a:rPr lang="ko-KR" altLang="en-US" dirty="0">
                <a:latin typeface="맑은 고딕" panose="020B0503020000020004" pitchFamily="50" charset="-127"/>
              </a:rPr>
              <a:t>이 이제 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44" y="908720"/>
            <a:ext cx="5705340" cy="55302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93920" y="979424"/>
            <a:ext cx="1385824" cy="26009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26224440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 </a:t>
            </a:r>
            <a:r>
              <a:rPr lang="ko-KR" altLang="en-US" dirty="0"/>
              <a:t>후에 </a:t>
            </a:r>
            <a:r>
              <a:rPr lang="en-US" altLang="ko-KR" dirty="0"/>
              <a:t>undo </a:t>
            </a:r>
            <a:r>
              <a:rPr lang="ko-KR" altLang="en-US" dirty="0"/>
              <a:t>하는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reset HEAD test.txt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checkout -- test.txt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Undo : 2. add </a:t>
            </a:r>
            <a:r>
              <a:rPr lang="ko-KR" altLang="en-US" dirty="0"/>
              <a:t>후에 </a:t>
            </a:r>
            <a:r>
              <a:rPr lang="en-US" altLang="ko-KR" dirty="0"/>
              <a:t>undo</a:t>
            </a:r>
            <a:r>
              <a:rPr lang="ko-KR" altLang="en-US" dirty="0"/>
              <a:t>하기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59578" y="2220694"/>
            <a:ext cx="7637514" cy="4123819"/>
            <a:chOff x="259577" y="2220694"/>
            <a:chExt cx="8551913" cy="46175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b="58561"/>
            <a:stretch/>
          </p:blipFill>
          <p:spPr>
            <a:xfrm>
              <a:off x="259577" y="2220694"/>
              <a:ext cx="8551913" cy="244476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62822"/>
            <a:stretch/>
          </p:blipFill>
          <p:spPr>
            <a:xfrm>
              <a:off x="259577" y="4644922"/>
              <a:ext cx="8551913" cy="219331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275810" y="2365554"/>
            <a:ext cx="297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수정된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test.txt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내용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5810" y="2818191"/>
            <a:ext cx="297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수정된 </a:t>
            </a:r>
            <a:r>
              <a:rPr lang="ko-KR" altLang="en-US" sz="1400">
                <a:solidFill>
                  <a:srgbClr val="FF0000"/>
                </a:solidFill>
                <a:latin typeface="+mj-lt"/>
              </a:rPr>
              <a:t>파일을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add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4087" y="3933078"/>
            <a:ext cx="297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Add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후 상황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. Commit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할 파일들 나열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87934" y="4611806"/>
            <a:ext cx="446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로컬 저장소의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HEAD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index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를 되돌림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리셋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)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7934" y="5290989"/>
            <a:ext cx="446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이후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add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전에 파일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undo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와 동일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7934" y="5716029"/>
            <a:ext cx="446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원본 파일 확인</a:t>
            </a:r>
          </a:p>
        </p:txBody>
      </p:sp>
    </p:spTree>
    <p:extLst>
      <p:ext uri="{BB962C8B-B14F-4D97-AF65-F5344CB8AC3E}">
        <p14:creationId xmlns:p14="http://schemas.microsoft.com/office/powerpoint/2010/main" val="215231780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으로 </a:t>
            </a:r>
            <a:r>
              <a:rPr lang="en-US" altLang="ko-KR" dirty="0"/>
              <a:t>local </a:t>
            </a:r>
            <a:r>
              <a:rPr lang="ko-KR" altLang="en-US" dirty="0"/>
              <a:t>저장소까지 적용된 후 </a:t>
            </a:r>
            <a:r>
              <a:rPr lang="en-US" altLang="ko-KR" dirty="0"/>
              <a:t>undo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reset –-hard HEAD~1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Undo : 3. commit </a:t>
            </a:r>
            <a:r>
              <a:rPr lang="ko-KR" altLang="en-US" dirty="0"/>
              <a:t>후에 </a:t>
            </a:r>
            <a:r>
              <a:rPr lang="en-US" altLang="ko-KR" dirty="0"/>
              <a:t>undo </a:t>
            </a:r>
            <a:r>
              <a:rPr lang="ko-KR" altLang="en-US" dirty="0"/>
              <a:t>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34957"/>
            <a:ext cx="8726363" cy="4418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9635" y="2060754"/>
            <a:ext cx="297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수정된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test.txt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내용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85556" y="2679879"/>
            <a:ext cx="297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해당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파일을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add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및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commit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까지 진행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85481" y="4241979"/>
            <a:ext cx="297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로컬에서는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모든게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완료되어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clean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5480" y="4861104"/>
            <a:ext cx="4920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HEAD~1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은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HEAD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의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-1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번째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commit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한 버전으로 강제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리셋시킴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91731" y="5475993"/>
            <a:ext cx="4920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원본 파일 확인</a:t>
            </a:r>
          </a:p>
        </p:txBody>
      </p:sp>
    </p:spTree>
    <p:extLst>
      <p:ext uri="{BB962C8B-B14F-4D97-AF65-F5344CB8AC3E}">
        <p14:creationId xmlns:p14="http://schemas.microsoft.com/office/powerpoint/2010/main" val="20470456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까지 했을 경우에 </a:t>
            </a:r>
            <a:r>
              <a:rPr lang="en-US" altLang="ko-KR" dirty="0"/>
              <a:t>undo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reset --hard HEAD~1		// local</a:t>
            </a:r>
            <a:r>
              <a:rPr lang="ko-KR" altLang="en-US" dirty="0"/>
              <a:t>에서 </a:t>
            </a:r>
            <a:r>
              <a:rPr lang="en-US" altLang="ko-KR" dirty="0"/>
              <a:t>undo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push –f origin master		// fast-forwards</a:t>
            </a:r>
            <a:r>
              <a:rPr lang="ko-KR" altLang="en-US" dirty="0"/>
              <a:t>로 강제 </a:t>
            </a:r>
            <a:r>
              <a:rPr lang="ko-KR" altLang="en-US" dirty="0" err="1"/>
              <a:t>푸시하기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Undo : 4. push</a:t>
            </a:r>
            <a:r>
              <a:rPr lang="ko-KR" altLang="en-US" dirty="0"/>
              <a:t> 후에 </a:t>
            </a:r>
            <a:r>
              <a:rPr lang="en-US" altLang="ko-KR" dirty="0"/>
              <a:t>undo </a:t>
            </a:r>
            <a:r>
              <a:rPr lang="ko-KR" altLang="en-US" dirty="0"/>
              <a:t>하기 </a:t>
            </a:r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12694"/>
            <a:ext cx="8378257" cy="3712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61" y="2601082"/>
            <a:ext cx="297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수정된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test.txt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내용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85556" y="3203581"/>
            <a:ext cx="297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해당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파일을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add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및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commit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00596" y="3961084"/>
            <a:ext cx="406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Commit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된 버전을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push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하여 </a:t>
            </a:r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github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에 올림</a:t>
            </a:r>
          </a:p>
        </p:txBody>
      </p:sp>
    </p:spTree>
    <p:extLst>
      <p:ext uri="{BB962C8B-B14F-4D97-AF65-F5344CB8AC3E}">
        <p14:creationId xmlns:p14="http://schemas.microsoft.com/office/powerpoint/2010/main" val="153710510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바뀐 내용 확인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Undo : 4. push</a:t>
            </a:r>
            <a:r>
              <a:rPr lang="ko-KR" altLang="en-US" dirty="0"/>
              <a:t> 후에 </a:t>
            </a:r>
            <a:r>
              <a:rPr lang="en-US" altLang="ko-KR" dirty="0"/>
              <a:t>undo </a:t>
            </a:r>
            <a:r>
              <a:rPr lang="ko-KR" altLang="en-US" dirty="0"/>
              <a:t>하기 </a:t>
            </a:r>
            <a:r>
              <a:rPr lang="en-US" altLang="ko-KR" dirty="0"/>
              <a:t>2/4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9" y="1373592"/>
            <a:ext cx="8385658" cy="22793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8" y="4002219"/>
            <a:ext cx="8385659" cy="18579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6953" y="5552902"/>
            <a:ext cx="1729047" cy="30721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79760566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로컬에서 </a:t>
            </a:r>
            <a:r>
              <a:rPr lang="en-US" altLang="ko-KR" dirty="0"/>
              <a:t>UNDO </a:t>
            </a:r>
            <a:r>
              <a:rPr lang="ko-KR" altLang="en-US" dirty="0"/>
              <a:t>후 </a:t>
            </a:r>
            <a:r>
              <a:rPr lang="en-US" altLang="ko-KR" dirty="0" err="1"/>
              <a:t>github</a:t>
            </a:r>
            <a:r>
              <a:rPr lang="ko-KR" altLang="en-US" dirty="0"/>
              <a:t>에 강제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Undo : 4. push</a:t>
            </a:r>
            <a:r>
              <a:rPr lang="ko-KR" altLang="en-US" dirty="0"/>
              <a:t> 후에 </a:t>
            </a:r>
            <a:r>
              <a:rPr lang="en-US" altLang="ko-KR" dirty="0"/>
              <a:t>undo </a:t>
            </a:r>
            <a:r>
              <a:rPr lang="ko-KR" altLang="en-US" dirty="0"/>
              <a:t>하기 </a:t>
            </a:r>
            <a:r>
              <a:rPr lang="en-US" altLang="ko-KR" dirty="0"/>
              <a:t>3/4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52864"/>
            <a:ext cx="8698481" cy="4374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679" y="1711620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Local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에 저장된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HEAD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중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-1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번째 버전으로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리셋함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0126" y="2297141"/>
            <a:ext cx="2801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리셋된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버전을 </a:t>
            </a:r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github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push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하려함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49328" y="2998577"/>
            <a:ext cx="936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latin typeface="+mj-lt"/>
              </a:rPr>
              <a:t>에러 발생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2403" y="3995708"/>
            <a:ext cx="2801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fast-forwards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를 통한 강제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push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7974" y="5087446"/>
            <a:ext cx="4075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Local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undo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된 결과</a:t>
            </a:r>
          </a:p>
        </p:txBody>
      </p:sp>
    </p:spTree>
    <p:extLst>
      <p:ext uri="{BB962C8B-B14F-4D97-AF65-F5344CB8AC3E}">
        <p14:creationId xmlns:p14="http://schemas.microsoft.com/office/powerpoint/2010/main" val="84451600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Undo </a:t>
            </a:r>
            <a:r>
              <a:rPr lang="ko-KR" altLang="en-US" dirty="0"/>
              <a:t>되었는지 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Undo : 4. push</a:t>
            </a:r>
            <a:r>
              <a:rPr lang="ko-KR" altLang="en-US" dirty="0"/>
              <a:t> 후에 </a:t>
            </a:r>
            <a:r>
              <a:rPr lang="en-US" altLang="ko-KR" dirty="0"/>
              <a:t>undo </a:t>
            </a:r>
            <a:r>
              <a:rPr lang="ko-KR" altLang="en-US" dirty="0"/>
              <a:t>하기 </a:t>
            </a:r>
            <a:r>
              <a:rPr lang="en-US" altLang="ko-KR" dirty="0"/>
              <a:t>3/4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8" y="1419399"/>
            <a:ext cx="8042390" cy="2524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1" y="4087787"/>
            <a:ext cx="8059297" cy="173906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0698" y="5519639"/>
            <a:ext cx="1729047" cy="30721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46520515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타인에 의해 코드가 수정되어 원격 저장소에는 코드가 수정되었으나</a:t>
            </a:r>
            <a:r>
              <a:rPr lang="en-US" altLang="ko-KR" dirty="0"/>
              <a:t>, </a:t>
            </a:r>
            <a:r>
              <a:rPr lang="ko-KR" altLang="en-US" dirty="0"/>
              <a:t>아직 나의 로컬</a:t>
            </a:r>
            <a:r>
              <a:rPr lang="en-US" altLang="ko-KR" dirty="0"/>
              <a:t> </a:t>
            </a:r>
            <a:r>
              <a:rPr lang="ko-KR" altLang="en-US" dirty="0"/>
              <a:t>저장소에는 적용되지 않았을 경우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Fetch</a:t>
            </a:r>
            <a:r>
              <a:rPr lang="ko-KR" altLang="en-US" dirty="0"/>
              <a:t>와 </a:t>
            </a:r>
            <a:r>
              <a:rPr lang="en-US" altLang="ko-KR" dirty="0"/>
              <a:t>Pull</a:t>
            </a:r>
            <a:r>
              <a:rPr lang="ko-KR" altLang="en-US" dirty="0"/>
              <a:t>을 통하여 원격 저장소의 최신 버전을 로컬 저장소로 옮길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Pull</a:t>
            </a:r>
          </a:p>
          <a:p>
            <a:pPr lvl="1"/>
            <a:r>
              <a:rPr lang="ko-KR" altLang="en-US" dirty="0"/>
              <a:t>원격 저장소로부터 필요한 파일을 다운 </a:t>
            </a:r>
            <a:r>
              <a:rPr lang="en-US" altLang="ko-KR" dirty="0"/>
              <a:t>+ </a:t>
            </a:r>
            <a:r>
              <a:rPr lang="ko-KR" altLang="en-US" dirty="0"/>
              <a:t>병합함</a:t>
            </a:r>
            <a:endParaRPr lang="en-US" altLang="ko-KR" dirty="0"/>
          </a:p>
          <a:p>
            <a:pPr lvl="1"/>
            <a:r>
              <a:rPr lang="ko-KR" altLang="en-US" dirty="0"/>
              <a:t>지역 </a:t>
            </a:r>
            <a:r>
              <a:rPr lang="en-US" altLang="ko-KR" dirty="0"/>
              <a:t>branch</a:t>
            </a:r>
            <a:r>
              <a:rPr lang="ko-KR" altLang="en-US" dirty="0"/>
              <a:t>와 원격 저장소의 </a:t>
            </a:r>
            <a:r>
              <a:rPr lang="en-US" altLang="ko-KR" dirty="0"/>
              <a:t>origin/master</a:t>
            </a:r>
            <a:r>
              <a:rPr lang="ko-KR" altLang="en-US" dirty="0"/>
              <a:t>가 같은 위치를 가리킨다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Fetch</a:t>
            </a:r>
          </a:p>
          <a:p>
            <a:pPr lvl="1"/>
            <a:r>
              <a:rPr lang="ko-KR" altLang="en-US" dirty="0"/>
              <a:t>원격 저장소로부터 필요한 파일 다운 </a:t>
            </a:r>
            <a:r>
              <a:rPr lang="en-US" altLang="ko-KR" dirty="0"/>
              <a:t>(</a:t>
            </a:r>
            <a:r>
              <a:rPr lang="ko-KR" altLang="en-US" dirty="0"/>
              <a:t>병합은 따로 해야함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지역 </a:t>
            </a:r>
            <a:r>
              <a:rPr lang="en-US" altLang="ko-KR" dirty="0"/>
              <a:t>branch</a:t>
            </a:r>
            <a:r>
              <a:rPr lang="ko-KR" altLang="en-US" dirty="0"/>
              <a:t>는 원래 가지고 있던 지역 저장소의 최근 </a:t>
            </a:r>
            <a:r>
              <a:rPr lang="en-US" altLang="ko-KR" dirty="0"/>
              <a:t>commit</a:t>
            </a:r>
            <a:r>
              <a:rPr lang="ko-KR" altLang="en-US" dirty="0"/>
              <a:t>위치를 가리키고</a:t>
            </a:r>
            <a:r>
              <a:rPr lang="en-US" altLang="ko-KR" dirty="0"/>
              <a:t>, </a:t>
            </a:r>
            <a:r>
              <a:rPr lang="ko-KR" altLang="en-US" dirty="0"/>
              <a:t>원격 저장소 </a:t>
            </a:r>
            <a:r>
              <a:rPr lang="en-US" altLang="ko-KR" dirty="0"/>
              <a:t>origin/master</a:t>
            </a:r>
            <a:r>
              <a:rPr lang="ko-KR" altLang="en-US" dirty="0"/>
              <a:t>는 가져온 최신 </a:t>
            </a:r>
            <a:r>
              <a:rPr lang="en-US" altLang="ko-KR" dirty="0"/>
              <a:t>commit</a:t>
            </a:r>
            <a:r>
              <a:rPr lang="ko-KR" altLang="en-US" dirty="0"/>
              <a:t>을 가리킨다</a:t>
            </a:r>
            <a:endParaRPr lang="en-US" altLang="ko-KR" dirty="0"/>
          </a:p>
          <a:p>
            <a:pPr lvl="1"/>
            <a:r>
              <a:rPr lang="ko-KR" altLang="en-US" dirty="0"/>
              <a:t>사용하는 이유</a:t>
            </a:r>
            <a:endParaRPr lang="en-US" altLang="ko-KR" dirty="0"/>
          </a:p>
          <a:p>
            <a:pPr lvl="2"/>
            <a:r>
              <a:rPr lang="ko-KR" altLang="en-US" dirty="0"/>
              <a:t>원래 내용과 바뀐 내용과의 차이를 알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Commit</a:t>
            </a:r>
            <a:r>
              <a:rPr lang="ko-KR" altLang="en-US" dirty="0"/>
              <a:t>이 얼마나 됐는지 알 수 있다</a:t>
            </a:r>
            <a:endParaRPr lang="en-US" altLang="ko-KR" dirty="0"/>
          </a:p>
          <a:p>
            <a:pPr lvl="2"/>
            <a:r>
              <a:rPr lang="ko-KR" altLang="en-US" dirty="0"/>
              <a:t>세부 내용 확인 후 </a:t>
            </a:r>
            <a:r>
              <a:rPr lang="en-US" altLang="ko-KR" dirty="0"/>
              <a:t>merge</a:t>
            </a:r>
            <a:r>
              <a:rPr lang="ko-KR" altLang="en-US" dirty="0"/>
              <a:t>를 진행하면 </a:t>
            </a:r>
            <a:r>
              <a:rPr lang="en-US" altLang="ko-KR" dirty="0"/>
              <a:t>pull</a:t>
            </a:r>
            <a:r>
              <a:rPr lang="ko-KR" altLang="en-US" dirty="0"/>
              <a:t>과 같은 상태가 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의 수정된 내용 가져오기 </a:t>
            </a:r>
            <a:r>
              <a:rPr lang="en-US" altLang="ko-KR" dirty="0"/>
              <a:t>1/3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83527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Pull </a:t>
            </a:r>
            <a:r>
              <a:rPr lang="ko-KR" altLang="en-US" dirty="0"/>
              <a:t>하는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pull origin master</a:t>
            </a:r>
          </a:p>
          <a:p>
            <a:r>
              <a:rPr lang="en-US" altLang="ko-KR" dirty="0"/>
              <a:t>Fetch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fetch origin master</a:t>
            </a:r>
          </a:p>
          <a:p>
            <a:r>
              <a:rPr lang="en-US" altLang="ko-KR" dirty="0"/>
              <a:t>Fetch </a:t>
            </a:r>
            <a:r>
              <a:rPr lang="ko-KR" altLang="en-US" dirty="0"/>
              <a:t>후 </a:t>
            </a:r>
            <a:r>
              <a:rPr lang="en-US" altLang="ko-KR" dirty="0"/>
              <a:t>merge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merge origin/master</a:t>
            </a:r>
          </a:p>
          <a:p>
            <a:r>
              <a:rPr lang="en-US" altLang="ko-KR" dirty="0"/>
              <a:t>Fetch </a:t>
            </a:r>
            <a:r>
              <a:rPr lang="ko-KR" altLang="en-US" dirty="0"/>
              <a:t>후 원래 바뀐 내용과의 차를 보는 방법 </a:t>
            </a:r>
            <a:r>
              <a:rPr lang="en-US" altLang="ko-KR" dirty="0"/>
              <a:t>(merge </a:t>
            </a:r>
            <a:r>
              <a:rPr lang="ko-KR" altLang="en-US" dirty="0"/>
              <a:t>전에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diff HEAD origin/master</a:t>
            </a:r>
          </a:p>
          <a:p>
            <a:r>
              <a:rPr lang="en-US" altLang="ko-KR" dirty="0"/>
              <a:t>commit</a:t>
            </a:r>
            <a:r>
              <a:rPr lang="ko-KR" altLang="en-US" dirty="0"/>
              <a:t>이 얼마나 됐는지 </a:t>
            </a:r>
            <a:r>
              <a:rPr lang="en-US" altLang="ko-KR" dirty="0"/>
              <a:t>log </a:t>
            </a:r>
            <a:r>
              <a:rPr lang="ko-KR" altLang="en-US" dirty="0"/>
              <a:t>확인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log --decorate --all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의 수정된 내용 가져오기 </a:t>
            </a:r>
            <a:r>
              <a:rPr lang="en-US" altLang="ko-KR" dirty="0"/>
              <a:t>2/3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35268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의 수정된 내용 가져오기 </a:t>
            </a:r>
            <a:r>
              <a:rPr lang="en-US" altLang="ko-KR" dirty="0"/>
              <a:t>3/3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7" y="908720"/>
            <a:ext cx="6738569" cy="5544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1279" y="1038289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원격 저장소 내용 가져오기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(fetch)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1279" y="2487474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로컬 저장소와 원격 저장소 차이 확인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58617" y="4162628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현재까지의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commit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기록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55053" y="4838730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Fetch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해 온 버전 병합함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1489" y="5825619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새로 변화된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test.txt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3302926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Branch</a:t>
            </a:r>
            <a:r>
              <a:rPr lang="ko-KR" altLang="en-US" dirty="0"/>
              <a:t>는 </a:t>
            </a:r>
            <a:r>
              <a:rPr lang="en-US" altLang="ko-KR" dirty="0"/>
              <a:t>Sub directory</a:t>
            </a:r>
            <a:r>
              <a:rPr lang="ko-KR" altLang="en-US" dirty="0"/>
              <a:t>나 그냥 복사본이 아니다</a:t>
            </a:r>
            <a:r>
              <a:rPr lang="en-US" altLang="ko-KR" dirty="0"/>
              <a:t>…</a:t>
            </a:r>
            <a:br>
              <a:rPr lang="en-US" altLang="ko-KR" dirty="0"/>
            </a:br>
            <a:r>
              <a:rPr lang="ko-KR" altLang="en-US" dirty="0"/>
              <a:t>결국은 </a:t>
            </a:r>
            <a:r>
              <a:rPr lang="en-US" altLang="ko-KR" dirty="0"/>
              <a:t>master</a:t>
            </a:r>
            <a:r>
              <a:rPr lang="ko-KR" altLang="en-US" dirty="0"/>
              <a:t>에 포함될 가능성이 있는 내용을 임시로 가지고 있는 놀이터</a:t>
            </a:r>
            <a:r>
              <a:rPr lang="en-US" altLang="ko-KR" dirty="0"/>
              <a:t>..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원본 소스와 격리된 상태에서 작업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혼자 개발할 때는 별 </a:t>
            </a:r>
            <a:r>
              <a:rPr lang="ko-KR" altLang="en-US" dirty="0" err="1"/>
              <a:t>쑈를</a:t>
            </a:r>
            <a:r>
              <a:rPr lang="ko-KR" altLang="en-US" dirty="0"/>
              <a:t> 해도 상관 없다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(undo</a:t>
            </a:r>
            <a:r>
              <a:rPr lang="ko-KR" altLang="en-US" dirty="0"/>
              <a:t>를 할 수 있으므로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여럿이 작업할 때는 </a:t>
            </a:r>
            <a:r>
              <a:rPr lang="en-US" altLang="ko-KR" dirty="0"/>
              <a:t>main line(master branch)</a:t>
            </a:r>
            <a:r>
              <a:rPr lang="ko-KR" altLang="en-US" dirty="0"/>
              <a:t>를 깨끗하게 유지해야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작업을 할 때는</a:t>
            </a:r>
            <a:r>
              <a:rPr lang="en-US" altLang="ko-KR" dirty="0"/>
              <a:t>.. </a:t>
            </a:r>
            <a:br>
              <a:rPr lang="en-US" altLang="ko-KR" dirty="0"/>
            </a:br>
            <a:r>
              <a:rPr lang="en-US" altLang="ko-KR" dirty="0"/>
              <a:t>Branch</a:t>
            </a:r>
            <a:r>
              <a:rPr lang="ko-KR" altLang="en-US" dirty="0"/>
              <a:t>를 만들어</a:t>
            </a:r>
            <a:r>
              <a:rPr lang="en-US" altLang="ko-KR" dirty="0"/>
              <a:t>, </a:t>
            </a:r>
            <a:r>
              <a:rPr lang="ko-KR" altLang="en-US" dirty="0"/>
              <a:t>지지고 볶고 작업을 하고 </a:t>
            </a:r>
            <a:br>
              <a:rPr lang="ko-KR" altLang="en-US" dirty="0"/>
            </a:br>
            <a:r>
              <a:rPr lang="ko-KR" altLang="en-US" dirty="0"/>
              <a:t>할 수 있는 모든 </a:t>
            </a:r>
            <a:r>
              <a:rPr lang="en-US" altLang="ko-KR" dirty="0"/>
              <a:t>Test</a:t>
            </a:r>
            <a:r>
              <a:rPr lang="ko-KR" altLang="en-US" dirty="0"/>
              <a:t>를 다해서 확신이 생긴 뒤에</a:t>
            </a:r>
            <a:br>
              <a:rPr lang="ko-KR" altLang="en-US" dirty="0"/>
            </a:br>
            <a:r>
              <a:rPr lang="en-US" altLang="ko-KR" dirty="0"/>
              <a:t>master branch</a:t>
            </a:r>
            <a:r>
              <a:rPr lang="ko-KR" altLang="en-US" dirty="0"/>
              <a:t>에 </a:t>
            </a:r>
            <a:r>
              <a:rPr lang="en-US" altLang="ko-KR" dirty="0"/>
              <a:t>merge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Branch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5182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500" dirty="0" err="1"/>
              <a:t>Git</a:t>
            </a:r>
            <a:r>
              <a:rPr lang="ko-KR" altLang="en-US" sz="1500" dirty="0"/>
              <a:t>을 기반으로 하는 소프트웨어</a:t>
            </a:r>
            <a:r>
              <a:rPr lang="en-US" altLang="ko-KR" sz="1500" dirty="0"/>
              <a:t> </a:t>
            </a:r>
            <a:r>
              <a:rPr lang="ko-KR" altLang="en-US" sz="1500" dirty="0"/>
              <a:t>프로젝트 관리 사이트</a:t>
            </a:r>
            <a:endParaRPr lang="en-US" altLang="ko-KR" sz="1500" dirty="0"/>
          </a:p>
          <a:p>
            <a:r>
              <a:rPr lang="en-US" altLang="ko-KR" sz="1500" dirty="0"/>
              <a:t>GITHUB</a:t>
            </a:r>
            <a:r>
              <a:rPr lang="ko-KR" altLang="en-US" sz="1500" dirty="0"/>
              <a:t>과 </a:t>
            </a:r>
            <a:r>
              <a:rPr lang="en-US" altLang="ko-KR" sz="1500" dirty="0" err="1"/>
              <a:t>git</a:t>
            </a:r>
            <a:r>
              <a:rPr lang="en-US" altLang="ko-KR" sz="1500" dirty="0"/>
              <a:t> </a:t>
            </a:r>
            <a:r>
              <a:rPr lang="ko-KR" altLang="en-US" sz="1500" dirty="0"/>
              <a:t>관계</a:t>
            </a:r>
            <a:r>
              <a:rPr lang="en-US" altLang="ko-KR" sz="1500" dirty="0"/>
              <a:t>?</a:t>
            </a:r>
          </a:p>
          <a:p>
            <a:pPr lvl="1"/>
            <a:r>
              <a:rPr lang="en-US" altLang="ko-KR" sz="1500" dirty="0" err="1"/>
              <a:t>Git</a:t>
            </a:r>
            <a:r>
              <a:rPr lang="en-US" altLang="ko-KR" sz="1500" dirty="0"/>
              <a:t> </a:t>
            </a:r>
            <a:r>
              <a:rPr lang="ko-KR" altLang="en-US" sz="1500" dirty="0"/>
              <a:t>이라는 </a:t>
            </a:r>
            <a:r>
              <a:rPr lang="en-US" altLang="ko-KR" sz="1500" dirty="0"/>
              <a:t>Source Control</a:t>
            </a:r>
            <a:r>
              <a:rPr lang="ko-KR" altLang="en-US" sz="1500" dirty="0"/>
              <a:t> 방법을 </a:t>
            </a:r>
            <a:r>
              <a:rPr lang="en-US" altLang="ko-KR" sz="1500" dirty="0" err="1"/>
              <a:t>github</a:t>
            </a:r>
            <a:r>
              <a:rPr lang="ko-KR" altLang="en-US" sz="1500" dirty="0"/>
              <a:t>이 사용할 뿐</a:t>
            </a:r>
            <a:endParaRPr lang="en-US" altLang="ko-KR" sz="1500" dirty="0"/>
          </a:p>
          <a:p>
            <a:pPr lvl="1"/>
            <a:endParaRPr lang="en-US" altLang="ko-KR" sz="1500" dirty="0"/>
          </a:p>
          <a:p>
            <a:r>
              <a:rPr lang="en-US" altLang="ko-KR" sz="1500" dirty="0" err="1"/>
              <a:t>Github</a:t>
            </a:r>
            <a:r>
              <a:rPr lang="ko-KR" altLang="en-US" sz="1500" dirty="0"/>
              <a:t>을 쓴다는 것은</a:t>
            </a:r>
            <a:endParaRPr lang="en-US" altLang="ko-KR" sz="1500" dirty="0"/>
          </a:p>
          <a:p>
            <a:pPr lvl="1"/>
            <a:r>
              <a:rPr lang="en-US" altLang="ko-KR" sz="1500" dirty="0"/>
              <a:t>Source Control</a:t>
            </a:r>
          </a:p>
          <a:p>
            <a:pPr lvl="1"/>
            <a:r>
              <a:rPr lang="en-US" altLang="ko-KR" sz="1500" dirty="0"/>
              <a:t>Issue Tracking/Control</a:t>
            </a:r>
          </a:p>
          <a:p>
            <a:pPr lvl="1"/>
            <a:r>
              <a:rPr lang="ko-KR" altLang="en-US" sz="1500" dirty="0"/>
              <a:t>협업 도구 </a:t>
            </a:r>
            <a:r>
              <a:rPr lang="en-US" altLang="ko-KR" sz="1500" dirty="0"/>
              <a:t>(fork/pull request)</a:t>
            </a:r>
          </a:p>
          <a:p>
            <a:pPr lvl="1"/>
            <a:r>
              <a:rPr lang="en-US" altLang="ko-KR" sz="1500" dirty="0"/>
              <a:t>Statistics  </a:t>
            </a:r>
            <a:r>
              <a:rPr lang="ko-KR" altLang="en-US" sz="1500" dirty="0"/>
              <a:t>등을 쓴다는 것</a:t>
            </a:r>
          </a:p>
          <a:p>
            <a:endParaRPr lang="en-US" altLang="ko-KR" sz="1500" dirty="0"/>
          </a:p>
          <a:p>
            <a:pPr lvl="1"/>
            <a:endParaRPr lang="en-US" altLang="ko-KR" sz="15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196" y="2155314"/>
            <a:ext cx="3821084" cy="42305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00" y="4563420"/>
            <a:ext cx="2618509" cy="188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3370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새로운 저장소를 만들면 기본으로 </a:t>
            </a:r>
            <a:r>
              <a:rPr lang="en-US" altLang="ko-KR" dirty="0"/>
              <a:t>master </a:t>
            </a:r>
            <a:r>
              <a:rPr lang="ko-KR" altLang="en-US" dirty="0"/>
              <a:t>가지가 만들어짐</a:t>
            </a:r>
            <a:r>
              <a:rPr lang="en-US" altLang="ko-KR" dirty="0"/>
              <a:t>. </a:t>
            </a:r>
            <a:r>
              <a:rPr lang="ko-KR" altLang="en-US" dirty="0"/>
              <a:t>뭔가 정말 최소한의 의미를 가진 버전이 나올 때 까지는 여기서 작업</a:t>
            </a:r>
            <a:r>
              <a:rPr lang="en-US" altLang="ko-KR" dirty="0"/>
              <a:t>…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Master</a:t>
            </a:r>
            <a:r>
              <a:rPr lang="ko-KR" altLang="en-US" dirty="0"/>
              <a:t>는 두고 뭔가 개정</a:t>
            </a:r>
            <a:r>
              <a:rPr lang="en-US" altLang="ko-KR" dirty="0"/>
              <a:t>(</a:t>
            </a:r>
            <a:r>
              <a:rPr lang="ko-KR" altLang="en-US" dirty="0"/>
              <a:t>기능 추가 등</a:t>
            </a:r>
            <a:r>
              <a:rPr lang="en-US" altLang="ko-KR" dirty="0"/>
              <a:t>)</a:t>
            </a:r>
            <a:r>
              <a:rPr lang="ko-KR" altLang="en-US" dirty="0"/>
              <a:t>을 하고 싶다면</a:t>
            </a:r>
            <a:r>
              <a:rPr lang="en-US" altLang="ko-KR" dirty="0"/>
              <a:t>..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“&lt;</a:t>
            </a:r>
            <a:r>
              <a:rPr lang="en-US" altLang="ko-KR" dirty="0" err="1"/>
              <a:t>branch_name</a:t>
            </a:r>
            <a:r>
              <a:rPr lang="en-US" altLang="ko-KR" dirty="0"/>
              <a:t>&gt;</a:t>
            </a:r>
            <a:r>
              <a:rPr lang="ko-KR" altLang="en-US" dirty="0"/>
              <a:t>＂이라는 이름의 가지를 만들고 거기서 작업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개발 진행 후 </a:t>
            </a:r>
            <a:r>
              <a:rPr lang="en-US" altLang="ko-KR" dirty="0"/>
              <a:t>commit</a:t>
            </a:r>
            <a:r>
              <a:rPr lang="ko-KR" altLang="en-US" dirty="0"/>
              <a:t>하고 </a:t>
            </a:r>
            <a:r>
              <a:rPr lang="en-US" altLang="ko-KR" dirty="0"/>
              <a:t>push</a:t>
            </a:r>
            <a:r>
              <a:rPr lang="ko-KR" altLang="en-US" dirty="0"/>
              <a:t>하면 원격 저장소에서도 </a:t>
            </a:r>
            <a:r>
              <a:rPr lang="en-US" altLang="ko-KR" dirty="0"/>
              <a:t>branch</a:t>
            </a:r>
            <a:r>
              <a:rPr lang="ko-KR" altLang="en-US" dirty="0"/>
              <a:t>가 생김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Branch </a:t>
            </a:r>
            <a:r>
              <a:rPr lang="ko-KR" altLang="en-US" dirty="0"/>
              <a:t>작업이 완료되면 로컬의 </a:t>
            </a:r>
            <a:r>
              <a:rPr lang="en-US" altLang="ko-KR" dirty="0"/>
              <a:t>master</a:t>
            </a:r>
            <a:r>
              <a:rPr lang="ko-KR" altLang="en-US" dirty="0"/>
              <a:t>로 돌아옴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로컬 저장소의 </a:t>
            </a:r>
            <a:r>
              <a:rPr lang="en-US" altLang="ko-KR" dirty="0"/>
              <a:t>&lt;</a:t>
            </a:r>
            <a:r>
              <a:rPr lang="en-US" altLang="ko-KR" dirty="0" err="1"/>
              <a:t>branch_name</a:t>
            </a:r>
            <a:r>
              <a:rPr lang="en-US" altLang="ko-KR" dirty="0"/>
              <a:t>&gt;</a:t>
            </a:r>
            <a:r>
              <a:rPr lang="ko-KR" altLang="en-US" dirty="0"/>
              <a:t>에 있는 내용을 현재 </a:t>
            </a:r>
            <a:r>
              <a:rPr lang="en-US" altLang="ko-KR" dirty="0"/>
              <a:t>branch</a:t>
            </a:r>
            <a:r>
              <a:rPr lang="ko-KR" altLang="en-US" dirty="0"/>
              <a:t>인 </a:t>
            </a:r>
            <a:r>
              <a:rPr lang="en-US" altLang="ko-KR" dirty="0"/>
              <a:t>master</a:t>
            </a:r>
            <a:r>
              <a:rPr lang="ko-KR" altLang="en-US" dirty="0"/>
              <a:t>와 병합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Merge </a:t>
            </a:r>
            <a:r>
              <a:rPr lang="ko-KR" altLang="en-US" dirty="0"/>
              <a:t>된 결과를 </a:t>
            </a:r>
            <a:r>
              <a:rPr lang="en-US" altLang="ko-KR" dirty="0"/>
              <a:t>repository master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필요 없는 </a:t>
            </a:r>
            <a:r>
              <a:rPr lang="en-US" altLang="ko-KR" dirty="0"/>
              <a:t>branch</a:t>
            </a:r>
            <a:r>
              <a:rPr lang="ko-KR" altLang="en-US" dirty="0"/>
              <a:t>들은 삭제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버전으로 가지치기</a:t>
            </a:r>
            <a:r>
              <a:rPr lang="en-US" altLang="ko-KR" dirty="0"/>
              <a:t>. Branching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26230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Branch</a:t>
            </a:r>
            <a:r>
              <a:rPr lang="ko-KR" altLang="en-US" dirty="0"/>
              <a:t>를 생성하는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checkout –b </a:t>
            </a:r>
            <a:r>
              <a:rPr lang="ko-KR" altLang="en-US" dirty="0" err="1"/>
              <a:t>브랜치이름</a:t>
            </a:r>
            <a:r>
              <a:rPr lang="en-US" altLang="ko-KR" dirty="0"/>
              <a:t>			// local</a:t>
            </a:r>
            <a:r>
              <a:rPr lang="ko-KR" altLang="en-US" dirty="0"/>
              <a:t>에 생김</a:t>
            </a:r>
            <a:endParaRPr lang="en-US" altLang="ko-KR" dirty="0"/>
          </a:p>
          <a:p>
            <a:r>
              <a:rPr lang="ko-KR" altLang="en-US" dirty="0"/>
              <a:t>생성한 </a:t>
            </a:r>
            <a:r>
              <a:rPr lang="en-US" altLang="ko-KR" dirty="0"/>
              <a:t>Branch</a:t>
            </a:r>
            <a:r>
              <a:rPr lang="ko-KR" altLang="en-US" dirty="0"/>
              <a:t>를 직접 원격 저장소에 </a:t>
            </a:r>
            <a:r>
              <a:rPr lang="en-US" altLang="ko-KR" dirty="0"/>
              <a:t>push</a:t>
            </a:r>
            <a:r>
              <a:rPr lang="ko-KR" altLang="en-US" dirty="0"/>
              <a:t>하는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push origin </a:t>
            </a:r>
            <a:r>
              <a:rPr lang="ko-KR" altLang="en-US" dirty="0" err="1"/>
              <a:t>브랜치이름</a:t>
            </a:r>
            <a:endParaRPr lang="en-US" altLang="ko-KR" dirty="0"/>
          </a:p>
          <a:p>
            <a:r>
              <a:rPr lang="ko-KR" altLang="en-US" dirty="0"/>
              <a:t>다른 </a:t>
            </a:r>
            <a:r>
              <a:rPr lang="en-US" altLang="ko-KR" dirty="0"/>
              <a:t>Branch</a:t>
            </a:r>
            <a:r>
              <a:rPr lang="ko-KR" altLang="en-US" dirty="0"/>
              <a:t>로 이동하는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checkout </a:t>
            </a:r>
            <a:r>
              <a:rPr lang="ko-KR" altLang="en-US" dirty="0" err="1"/>
              <a:t>브랜치이름</a:t>
            </a:r>
            <a:endParaRPr lang="en-US" altLang="ko-KR" dirty="0"/>
          </a:p>
          <a:p>
            <a:r>
              <a:rPr lang="en-US" altLang="ko-KR" dirty="0"/>
              <a:t>Branch</a:t>
            </a:r>
            <a:r>
              <a:rPr lang="ko-KR" altLang="en-US" dirty="0"/>
              <a:t>에 있는 내용을 병합</a:t>
            </a:r>
            <a:r>
              <a:rPr lang="en-US" altLang="ko-KR" dirty="0"/>
              <a:t> (</a:t>
            </a:r>
            <a:r>
              <a:rPr lang="ko-KR" altLang="en-US" dirty="0"/>
              <a:t>현재 </a:t>
            </a:r>
            <a:r>
              <a:rPr lang="en-US" altLang="ko-KR" dirty="0"/>
              <a:t>checkout</a:t>
            </a:r>
            <a:r>
              <a:rPr lang="ko-KR" altLang="en-US" dirty="0"/>
              <a:t>된 </a:t>
            </a:r>
            <a:r>
              <a:rPr lang="en-US" altLang="ko-KR" dirty="0"/>
              <a:t>Branch</a:t>
            </a:r>
            <a:r>
              <a:rPr lang="ko-KR" altLang="en-US" dirty="0"/>
              <a:t>와 병합함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merge </a:t>
            </a:r>
            <a:r>
              <a:rPr lang="ko-KR" altLang="en-US" dirty="0" err="1"/>
              <a:t>브랜치이름</a:t>
            </a:r>
            <a:endParaRPr lang="en-US" altLang="ko-KR" dirty="0"/>
          </a:p>
          <a:p>
            <a:r>
              <a:rPr lang="en-US" altLang="ko-KR" dirty="0"/>
              <a:t>Branch</a:t>
            </a:r>
            <a:r>
              <a:rPr lang="ko-KR" altLang="en-US" dirty="0"/>
              <a:t> 삭제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branch –d </a:t>
            </a:r>
            <a:r>
              <a:rPr lang="ko-KR" altLang="en-US" dirty="0" err="1"/>
              <a:t>브랜치이름</a:t>
            </a:r>
            <a:r>
              <a:rPr lang="ko-KR" altLang="en-US" dirty="0"/>
              <a:t> </a:t>
            </a:r>
            <a:r>
              <a:rPr lang="en-US" altLang="ko-KR" dirty="0"/>
              <a:t>			// </a:t>
            </a:r>
            <a:r>
              <a:rPr lang="ko-KR" altLang="en-US" dirty="0"/>
              <a:t>로컬 저장소에서 </a:t>
            </a:r>
            <a:r>
              <a:rPr lang="en-US" altLang="ko-KR" dirty="0"/>
              <a:t>branch 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push origin --delete </a:t>
            </a:r>
            <a:r>
              <a:rPr lang="ko-KR" altLang="en-US" dirty="0" err="1"/>
              <a:t>브랜치이름</a:t>
            </a:r>
            <a:r>
              <a:rPr lang="en-US" altLang="ko-KR" dirty="0"/>
              <a:t> 		// </a:t>
            </a:r>
            <a:r>
              <a:rPr lang="ko-KR" altLang="en-US" dirty="0"/>
              <a:t>원격 저장소에서 </a:t>
            </a:r>
            <a:r>
              <a:rPr lang="en-US" altLang="ko-KR" dirty="0"/>
              <a:t>branch </a:t>
            </a:r>
            <a:r>
              <a:rPr lang="ko-KR" altLang="en-US" dirty="0"/>
              <a:t>삭제</a:t>
            </a:r>
            <a:endParaRPr lang="en-US" altLang="ko-KR" dirty="0"/>
          </a:p>
          <a:p>
            <a:r>
              <a:rPr lang="en-US" altLang="ko-KR" dirty="0"/>
              <a:t>Branch </a:t>
            </a:r>
            <a:r>
              <a:rPr lang="ko-KR" altLang="en-US" dirty="0"/>
              <a:t>목록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branch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36099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Branching </a:t>
            </a:r>
            <a:r>
              <a:rPr lang="ko-KR" altLang="en-US" dirty="0"/>
              <a:t>예제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69986" y="908721"/>
            <a:ext cx="7020523" cy="5631738"/>
            <a:chOff x="169986" y="908721"/>
            <a:chExt cx="6100185" cy="48934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908721"/>
              <a:ext cx="6090659" cy="138161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986" y="2290339"/>
              <a:ext cx="6100185" cy="351184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083588" y="1121416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master branch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의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test.txt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파일 확인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4062" y="1682512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swconv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branch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생성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74061" y="2198040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test.txt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파일 수정 후 확인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81931" y="2706536"/>
            <a:ext cx="288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swconv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branch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를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push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51946" y="3422783"/>
            <a:ext cx="3686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Github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swconv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라는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branch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생성됨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51946" y="4095881"/>
            <a:ext cx="3686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수정된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test.txt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파일을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commit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51946" y="4858959"/>
            <a:ext cx="3686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수정된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test.txt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파일을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push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함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github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에 적용됨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)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58989" y="1445989"/>
            <a:ext cx="648393" cy="2577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7" name="직사각형 16"/>
          <p:cNvSpPr/>
          <p:nvPr/>
        </p:nvSpPr>
        <p:spPr>
          <a:xfrm>
            <a:off x="6458988" y="1964640"/>
            <a:ext cx="648393" cy="2577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cxnSp>
        <p:nvCxnSpPr>
          <p:cNvPr id="19" name="직선 화살표 연결선 18"/>
          <p:cNvCxnSpPr>
            <a:stCxn id="16" idx="2"/>
            <a:endCxn id="17" idx="0"/>
          </p:cNvCxnSpPr>
          <p:nvPr/>
        </p:nvCxnSpPr>
        <p:spPr bwMode="auto">
          <a:xfrm flipH="1">
            <a:off x="6783185" y="1703753"/>
            <a:ext cx="1" cy="260887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6792712" y="1711138"/>
            <a:ext cx="2096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+mj-lt"/>
              </a:rPr>
              <a:t>branch </a:t>
            </a:r>
            <a:r>
              <a:rPr lang="ko-KR" altLang="en-US" sz="1100" dirty="0">
                <a:solidFill>
                  <a:srgbClr val="FF0000"/>
                </a:solidFill>
                <a:latin typeface="+mj-lt"/>
              </a:rPr>
              <a:t>생성하면 자동으로 바뀜</a:t>
            </a:r>
          </a:p>
        </p:txBody>
      </p:sp>
    </p:spTree>
    <p:extLst>
      <p:ext uri="{BB962C8B-B14F-4D97-AF65-F5344CB8AC3E}">
        <p14:creationId xmlns:p14="http://schemas.microsoft.com/office/powerpoint/2010/main" val="314653199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반영 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Branching </a:t>
            </a:r>
            <a:r>
              <a:rPr lang="ko-KR" altLang="en-US" dirty="0"/>
              <a:t>예제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4" y="1423294"/>
            <a:ext cx="4180483" cy="21013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4" y="3681028"/>
            <a:ext cx="4591576" cy="25297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905" y="2065626"/>
            <a:ext cx="3409950" cy="372427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 bwMode="auto">
          <a:xfrm>
            <a:off x="922713" y="1704109"/>
            <a:ext cx="4621876" cy="86452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직사각형 12"/>
          <p:cNvSpPr/>
          <p:nvPr/>
        </p:nvSpPr>
        <p:spPr>
          <a:xfrm>
            <a:off x="109364" y="3164341"/>
            <a:ext cx="4180483" cy="27410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4" name="직사각형 13"/>
          <p:cNvSpPr/>
          <p:nvPr/>
        </p:nvSpPr>
        <p:spPr>
          <a:xfrm>
            <a:off x="109364" y="5858761"/>
            <a:ext cx="4180483" cy="27410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cxnSp>
        <p:nvCxnSpPr>
          <p:cNvPr id="15" name="직선 화살표 연결선 14"/>
          <p:cNvCxnSpPr/>
          <p:nvPr/>
        </p:nvCxnSpPr>
        <p:spPr bwMode="auto">
          <a:xfrm flipH="1" flipV="1">
            <a:off x="922713" y="3886112"/>
            <a:ext cx="4929448" cy="44480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2774852" y="1807862"/>
            <a:ext cx="362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Branch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를 클릭하면 현재 구성된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branch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들 확인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83161" y="4249041"/>
            <a:ext cx="362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Branch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변경에 따라 파일들이 바뀜을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101740162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Branching </a:t>
            </a:r>
            <a:r>
              <a:rPr lang="ko-KR" altLang="en-US" dirty="0"/>
              <a:t>예제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8723539" cy="19552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863996"/>
            <a:ext cx="8723539" cy="5980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397252"/>
            <a:ext cx="8640638" cy="2844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61204" y="1149991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master branch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로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바꿈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61204" y="2042749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Master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와 </a:t>
            </a:r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swconv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두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branch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를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합침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1204" y="3099347"/>
            <a:ext cx="4882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swconv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브랜치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이동 가능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. Merge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만 되고 지워지지는 않음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4005" y="4649890"/>
            <a:ext cx="234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swconv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브랜치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삭제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8530" y="5337034"/>
            <a:ext cx="234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현재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branch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목록보기</a:t>
            </a:r>
          </a:p>
        </p:txBody>
      </p:sp>
    </p:spTree>
    <p:extLst>
      <p:ext uri="{BB962C8B-B14F-4D97-AF65-F5344CB8AC3E}">
        <p14:creationId xmlns:p14="http://schemas.microsoft.com/office/powerpoint/2010/main" val="340806688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Branching </a:t>
            </a:r>
            <a:r>
              <a:rPr lang="ko-KR" altLang="en-US" dirty="0"/>
              <a:t>예제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2" y="1812174"/>
            <a:ext cx="8641686" cy="7897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8" y="908719"/>
            <a:ext cx="8585097" cy="9034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7" y="3261355"/>
            <a:ext cx="5743575" cy="2676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36019" y="1022464"/>
            <a:ext cx="4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Github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push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4666" y="2028030"/>
            <a:ext cx="357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Github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에 생성되었던 </a:t>
            </a:r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swconv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branch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를 삭제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7651" y="4771079"/>
            <a:ext cx="748145" cy="2577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1" name="직사각형 10"/>
          <p:cNvSpPr/>
          <p:nvPr/>
        </p:nvSpPr>
        <p:spPr>
          <a:xfrm>
            <a:off x="947651" y="5430549"/>
            <a:ext cx="4327015" cy="36342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2" name="TextBox 11"/>
          <p:cNvSpPr txBox="1"/>
          <p:nvPr/>
        </p:nvSpPr>
        <p:spPr>
          <a:xfrm>
            <a:off x="1695796" y="4921918"/>
            <a:ext cx="2450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master branch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밖에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안남음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5796" y="5814382"/>
            <a:ext cx="3375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swconv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branch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와 병합된 것 확인</a:t>
            </a:r>
          </a:p>
        </p:txBody>
      </p:sp>
    </p:spTree>
    <p:extLst>
      <p:ext uri="{BB962C8B-B14F-4D97-AF65-F5344CB8AC3E}">
        <p14:creationId xmlns:p14="http://schemas.microsoft.com/office/powerpoint/2010/main" val="400400050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Merge </a:t>
            </a:r>
            <a:r>
              <a:rPr lang="ko-KR" altLang="en-US" dirty="0"/>
              <a:t>에서의 충돌 상황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285707" y="969273"/>
            <a:ext cx="7080959" cy="1056851"/>
            <a:chOff x="1751219" y="1077340"/>
            <a:chExt cx="5239895" cy="782068"/>
          </a:xfrm>
        </p:grpSpPr>
        <p:sp>
          <p:nvSpPr>
            <p:cNvPr id="5" name="TextBox 4"/>
            <p:cNvSpPr txBox="1"/>
            <p:nvPr/>
          </p:nvSpPr>
          <p:spPr>
            <a:xfrm>
              <a:off x="1751219" y="1114678"/>
              <a:ext cx="696547" cy="27330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B050"/>
                  </a:solidFill>
                </a:rPr>
                <a:t>master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63818" y="1586103"/>
              <a:ext cx="762976" cy="27330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00B050"/>
                  </a:solidFill>
                </a:rPr>
                <a:t>swconv</a:t>
              </a:r>
              <a:endParaRPr lang="en-US" altLang="ko-KR" b="1" dirty="0">
                <a:solidFill>
                  <a:srgbClr val="00B050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5" idx="2"/>
              <a:endCxn id="6" idx="1"/>
            </p:cNvCxnSpPr>
            <p:nvPr/>
          </p:nvCxnSpPr>
          <p:spPr>
            <a:xfrm>
              <a:off x="2099492" y="1387983"/>
              <a:ext cx="464326" cy="33477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6287723" y="1077340"/>
              <a:ext cx="703391" cy="3479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b="1" dirty="0">
                  <a:solidFill>
                    <a:srgbClr val="FF0000"/>
                  </a:solidFill>
                </a:rPr>
                <a:t>merge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3991" y="1114678"/>
              <a:ext cx="1484197" cy="2733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ym typeface="Wingdings" panose="05000000000000000000" pitchFamily="2" charset="2"/>
                </a:rPr>
                <a:t>“master branch”</a:t>
              </a:r>
            </a:p>
          </p:txBody>
        </p:sp>
        <p:cxnSp>
          <p:nvCxnSpPr>
            <p:cNvPr id="10" name="직선 화살표 연결선 9"/>
            <p:cNvCxnSpPr>
              <a:stCxn id="5" idx="3"/>
              <a:endCxn id="9" idx="1"/>
            </p:cNvCxnSpPr>
            <p:nvPr/>
          </p:nvCxnSpPr>
          <p:spPr>
            <a:xfrm>
              <a:off x="2447766" y="1251331"/>
              <a:ext cx="2006225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>
              <a:stCxn id="9" idx="3"/>
              <a:endCxn id="8" idx="2"/>
            </p:cNvCxnSpPr>
            <p:nvPr/>
          </p:nvCxnSpPr>
          <p:spPr>
            <a:xfrm>
              <a:off x="5938188" y="1251331"/>
              <a:ext cx="349535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670343" y="1586103"/>
              <a:ext cx="1533346" cy="2733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“</a:t>
              </a:r>
              <a:r>
                <a:rPr lang="en-US" altLang="ko-KR" b="1" dirty="0" err="1"/>
                <a:t>swconv</a:t>
              </a:r>
              <a:r>
                <a:rPr lang="en-US" altLang="ko-KR" b="1" dirty="0"/>
                <a:t> branch”</a:t>
              </a:r>
              <a:endParaRPr lang="en-US" altLang="ko-KR" b="1" dirty="0">
                <a:sym typeface="Wingdings" panose="05000000000000000000" pitchFamily="2" charset="2"/>
              </a:endParaRPr>
            </a:p>
          </p:txBody>
        </p:sp>
        <p:cxnSp>
          <p:nvCxnSpPr>
            <p:cNvPr id="13" name="직선 화살표 연결선 12"/>
            <p:cNvCxnSpPr>
              <a:stCxn id="6" idx="3"/>
            </p:cNvCxnSpPr>
            <p:nvPr/>
          </p:nvCxnSpPr>
          <p:spPr>
            <a:xfrm>
              <a:off x="3326794" y="1722755"/>
              <a:ext cx="343547" cy="2106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12" idx="3"/>
              <a:endCxn id="8" idx="3"/>
            </p:cNvCxnSpPr>
            <p:nvPr/>
          </p:nvCxnSpPr>
          <p:spPr>
            <a:xfrm flipV="1">
              <a:off x="5203689" y="1374361"/>
              <a:ext cx="1187043" cy="34839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778804" y="2076580"/>
            <a:ext cx="7112596" cy="4595456"/>
            <a:chOff x="557714" y="2447611"/>
            <a:chExt cx="7112596" cy="459545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426" y="2447611"/>
              <a:ext cx="7087884" cy="205755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426" y="4158647"/>
              <a:ext cx="7087884" cy="836907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714" y="4995554"/>
              <a:ext cx="7112596" cy="2047513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4347459" y="2221199"/>
            <a:ext cx="246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Merge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conflict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발생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92535" y="3080756"/>
            <a:ext cx="332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conflict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발생 시 문제 되는 부분 표시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73582" y="3898292"/>
            <a:ext cx="1856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latin typeface="+mj-lt"/>
              </a:rPr>
              <a:t>편집기로 문제 해결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820" y="4340797"/>
            <a:ext cx="1856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latin typeface="+mj-lt"/>
              </a:rPr>
              <a:t>문제 해결 결과 보기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79122" y="4800375"/>
            <a:ext cx="1856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문제 해결 후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commit</a:t>
            </a:r>
            <a:endParaRPr lang="ko-KR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7728" y="5339434"/>
            <a:ext cx="1856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Push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로 마무리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577289" y="2792130"/>
            <a:ext cx="1205346" cy="23316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35" name="직사각형 34"/>
          <p:cNvSpPr/>
          <p:nvPr/>
        </p:nvSpPr>
        <p:spPr>
          <a:xfrm>
            <a:off x="6629787" y="5106265"/>
            <a:ext cx="685413" cy="23316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250069181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26346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에 설정된 </a:t>
            </a:r>
            <a:r>
              <a:rPr lang="en-US" altLang="ko-KR" dirty="0" err="1"/>
              <a:t>config</a:t>
            </a:r>
            <a:r>
              <a:rPr lang="ko-KR" altLang="en-US" dirty="0"/>
              <a:t>를 확인하기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--list</a:t>
            </a:r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ko-KR" altLang="en-US" dirty="0"/>
              <a:t>에 </a:t>
            </a:r>
            <a:r>
              <a:rPr lang="en-US" altLang="ko-KR" dirty="0"/>
              <a:t>e-mail </a:t>
            </a:r>
            <a:r>
              <a:rPr lang="ko-KR" altLang="en-US" dirty="0"/>
              <a:t>및 사용자 이름 설정하기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</a:t>
            </a:r>
            <a:r>
              <a:rPr lang="en-US" altLang="ko-KR" dirty="0" err="1"/>
              <a:t>user.e</a:t>
            </a:r>
            <a:r>
              <a:rPr lang="en-US" altLang="ko-KR" dirty="0"/>
              <a:t>-mail “</a:t>
            </a:r>
            <a:r>
              <a:rPr lang="ko-KR" altLang="en-US" dirty="0"/>
              <a:t>이메일</a:t>
            </a:r>
            <a:r>
              <a:rPr lang="en-US" altLang="ko-KR" dirty="0"/>
              <a:t>”</a:t>
            </a:r>
            <a:endParaRPr lang="ko-KR" altLang="en-US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–-global user.name “</a:t>
            </a:r>
            <a:r>
              <a:rPr lang="ko-KR" altLang="en-US" dirty="0"/>
              <a:t>사용자 이름</a:t>
            </a:r>
            <a:r>
              <a:rPr lang="en-US" altLang="ko-KR" dirty="0"/>
              <a:t>”</a:t>
            </a:r>
          </a:p>
          <a:p>
            <a:r>
              <a:rPr lang="en-US" altLang="ko-KR" dirty="0" err="1"/>
              <a:t>Git</a:t>
            </a:r>
            <a:r>
              <a:rPr lang="ko-KR" altLang="en-US" dirty="0"/>
              <a:t> </a:t>
            </a:r>
            <a:r>
              <a:rPr lang="en-US" altLang="ko-KR" dirty="0" err="1"/>
              <a:t>config</a:t>
            </a:r>
            <a:r>
              <a:rPr lang="ko-KR" altLang="en-US" dirty="0"/>
              <a:t>에 설정된 사용자 이메일 및 이름 삭제하기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--unset-all </a:t>
            </a:r>
            <a:r>
              <a:rPr lang="en-US" altLang="ko-KR" dirty="0" err="1"/>
              <a:t>user.e</a:t>
            </a:r>
            <a:r>
              <a:rPr lang="en-US" altLang="ko-KR" dirty="0"/>
              <a:t>-mail</a:t>
            </a:r>
            <a:endParaRPr lang="ko-KR" altLang="en-US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–-global --unset-all user.name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config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15387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Clone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clone </a:t>
            </a:r>
            <a:r>
              <a:rPr lang="ko-KR" altLang="en-US" dirty="0"/>
              <a:t>원격저장소주소</a:t>
            </a:r>
            <a:endParaRPr lang="en-US" altLang="ko-KR" dirty="0"/>
          </a:p>
          <a:p>
            <a:r>
              <a:rPr lang="en-US" altLang="ko-KR" dirty="0"/>
              <a:t>Pull </a:t>
            </a:r>
            <a:r>
              <a:rPr lang="ko-KR" altLang="en-US" dirty="0"/>
              <a:t>하는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pull origin master</a:t>
            </a:r>
          </a:p>
          <a:p>
            <a:r>
              <a:rPr lang="en-US" altLang="ko-KR" dirty="0"/>
              <a:t>Fetch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fetch origin master</a:t>
            </a:r>
          </a:p>
          <a:p>
            <a:r>
              <a:rPr lang="en-US" altLang="ko-KR" dirty="0"/>
              <a:t>Fetch </a:t>
            </a:r>
            <a:r>
              <a:rPr lang="ko-KR" altLang="en-US" dirty="0"/>
              <a:t>후 </a:t>
            </a:r>
            <a:r>
              <a:rPr lang="en-US" altLang="ko-KR" dirty="0"/>
              <a:t>merge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merge origin/master</a:t>
            </a:r>
          </a:p>
          <a:p>
            <a:r>
              <a:rPr lang="en-US" altLang="ko-KR" dirty="0"/>
              <a:t>Fetch </a:t>
            </a:r>
            <a:r>
              <a:rPr lang="ko-KR" altLang="en-US" dirty="0"/>
              <a:t>후 원래 바뀐 내용과의 차를 보는 방법 </a:t>
            </a:r>
            <a:r>
              <a:rPr lang="en-US" altLang="ko-KR" dirty="0"/>
              <a:t>(merge </a:t>
            </a:r>
            <a:r>
              <a:rPr lang="ko-KR" altLang="en-US" dirty="0"/>
              <a:t>전에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diff HEAD origin/master</a:t>
            </a:r>
          </a:p>
          <a:p>
            <a:r>
              <a:rPr lang="en-US" altLang="ko-KR" dirty="0"/>
              <a:t>commit</a:t>
            </a:r>
            <a:r>
              <a:rPr lang="ko-KR" altLang="en-US" dirty="0"/>
              <a:t>이 얼마나 됐는지 </a:t>
            </a:r>
            <a:r>
              <a:rPr lang="en-US" altLang="ko-KR" dirty="0"/>
              <a:t>log </a:t>
            </a:r>
            <a:r>
              <a:rPr lang="ko-KR" altLang="en-US" dirty="0"/>
              <a:t>확인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log --decorate --all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clone, pull, fetch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5941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시작하기 </a:t>
            </a:r>
            <a:r>
              <a:rPr lang="en-US" altLang="ko-KR" dirty="0"/>
              <a:t>– github.com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44631"/>
            <a:ext cx="8821093" cy="44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27133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수정된 코드 현황 보기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r>
              <a:rPr lang="ko-KR" altLang="en-US" dirty="0"/>
              <a:t>수정된 사항들 </a:t>
            </a:r>
            <a:r>
              <a:rPr lang="en-US" altLang="ko-KR" dirty="0"/>
              <a:t>index</a:t>
            </a:r>
            <a:r>
              <a:rPr lang="ko-KR" altLang="en-US" dirty="0"/>
              <a:t>에 올리기 </a:t>
            </a:r>
            <a:r>
              <a:rPr lang="en-US" altLang="ko-KR" dirty="0"/>
              <a:t>: add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add .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add </a:t>
            </a:r>
            <a:r>
              <a:rPr lang="ko-KR" altLang="en-US" dirty="0"/>
              <a:t>파일명</a:t>
            </a:r>
            <a:endParaRPr lang="en-US" altLang="ko-KR" dirty="0"/>
          </a:p>
          <a:p>
            <a:r>
              <a:rPr lang="en-US" altLang="ko-KR" dirty="0"/>
              <a:t>Local repository</a:t>
            </a:r>
            <a:r>
              <a:rPr lang="ko-KR" altLang="en-US" dirty="0"/>
              <a:t>에 </a:t>
            </a:r>
            <a:r>
              <a:rPr lang="en-US" altLang="ko-KR" dirty="0"/>
              <a:t>commit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commit –m “commit </a:t>
            </a:r>
            <a:r>
              <a:rPr lang="ko-KR" altLang="en-US" dirty="0"/>
              <a:t>메시지</a:t>
            </a:r>
            <a:r>
              <a:rPr lang="en-US" altLang="ko-KR" dirty="0"/>
              <a:t>”	 	// add</a:t>
            </a:r>
            <a:r>
              <a:rPr lang="ko-KR" altLang="en-US" dirty="0"/>
              <a:t>가 된 파일들 </a:t>
            </a:r>
            <a:r>
              <a:rPr lang="en-US" altLang="ko-KR" dirty="0"/>
              <a:t>commit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commit –a 			// </a:t>
            </a:r>
            <a:r>
              <a:rPr lang="ko-KR" altLang="en-US" dirty="0" err="1"/>
              <a:t>변경사항들</a:t>
            </a:r>
            <a:r>
              <a:rPr lang="ko-KR" altLang="en-US" dirty="0"/>
              <a:t> </a:t>
            </a:r>
            <a:r>
              <a:rPr lang="en-US" altLang="ko-KR" dirty="0"/>
              <a:t>add</a:t>
            </a:r>
            <a:r>
              <a:rPr lang="ko-KR" altLang="en-US" dirty="0"/>
              <a:t>와 함께 </a:t>
            </a:r>
            <a:r>
              <a:rPr lang="en-US" altLang="ko-KR" dirty="0"/>
              <a:t>commit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commit –a -m “commit </a:t>
            </a:r>
            <a:r>
              <a:rPr lang="ko-KR" altLang="en-US" dirty="0"/>
              <a:t>메시지</a:t>
            </a:r>
            <a:r>
              <a:rPr lang="en-US" altLang="ko-KR" dirty="0"/>
              <a:t>” 	// </a:t>
            </a:r>
            <a:r>
              <a:rPr lang="ko-KR" altLang="en-US" dirty="0"/>
              <a:t>메시지와 함께 </a:t>
            </a:r>
            <a:r>
              <a:rPr lang="en-US" altLang="ko-KR" dirty="0"/>
              <a:t>add</a:t>
            </a:r>
            <a:r>
              <a:rPr lang="ko-KR" altLang="en-US" dirty="0"/>
              <a:t>함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push origin master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push origin branch</a:t>
            </a:r>
            <a:r>
              <a:rPr lang="ko-KR" altLang="en-US" dirty="0"/>
              <a:t>이름</a:t>
            </a:r>
            <a:r>
              <a:rPr lang="en-US" altLang="ko-KR" dirty="0"/>
              <a:t>		// branch</a:t>
            </a:r>
            <a:r>
              <a:rPr lang="ko-KR" altLang="en-US" dirty="0"/>
              <a:t>이름은 다른 </a:t>
            </a:r>
            <a:r>
              <a:rPr lang="en-US" altLang="ko-KR" dirty="0"/>
              <a:t>branch</a:t>
            </a:r>
            <a:r>
              <a:rPr lang="ko-KR" altLang="en-US" dirty="0" err="1"/>
              <a:t>일때</a:t>
            </a:r>
            <a:r>
              <a:rPr lang="ko-KR" altLang="en-US" dirty="0"/>
              <a:t> 이용됨</a:t>
            </a:r>
            <a:endParaRPr lang="en-US" altLang="ko-KR" dirty="0"/>
          </a:p>
          <a:p>
            <a:r>
              <a:rPr lang="en-US" altLang="ko-KR" dirty="0"/>
              <a:t>Origin</a:t>
            </a:r>
            <a:r>
              <a:rPr lang="ko-KR" altLang="en-US" dirty="0"/>
              <a:t>과 같은 </a:t>
            </a:r>
            <a:r>
              <a:rPr lang="en-US" altLang="ko-KR" dirty="0"/>
              <a:t>remote </a:t>
            </a:r>
            <a:r>
              <a:rPr lang="ko-KR" altLang="en-US" dirty="0"/>
              <a:t>이름 확인하기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remote -v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Status, add, commit, push, remote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068468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Branch</a:t>
            </a:r>
            <a:r>
              <a:rPr lang="ko-KR" altLang="en-US" dirty="0"/>
              <a:t>를 생성하는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checkout –b </a:t>
            </a:r>
            <a:r>
              <a:rPr lang="ko-KR" altLang="en-US" dirty="0" err="1"/>
              <a:t>브랜치이름</a:t>
            </a:r>
            <a:r>
              <a:rPr lang="en-US" altLang="ko-KR" dirty="0"/>
              <a:t>		// local</a:t>
            </a:r>
            <a:r>
              <a:rPr lang="ko-KR" altLang="en-US" dirty="0"/>
              <a:t>에 생김</a:t>
            </a:r>
            <a:endParaRPr lang="en-US" altLang="ko-KR" dirty="0"/>
          </a:p>
          <a:p>
            <a:r>
              <a:rPr lang="ko-KR" altLang="en-US" dirty="0"/>
              <a:t>생성한 </a:t>
            </a:r>
            <a:r>
              <a:rPr lang="en-US" altLang="ko-KR" dirty="0"/>
              <a:t>Branch</a:t>
            </a:r>
            <a:r>
              <a:rPr lang="ko-KR" altLang="en-US" dirty="0"/>
              <a:t>를 직접 원격 저장소에 </a:t>
            </a:r>
            <a:r>
              <a:rPr lang="en-US" altLang="ko-KR" dirty="0"/>
              <a:t>push</a:t>
            </a:r>
            <a:r>
              <a:rPr lang="ko-KR" altLang="en-US" dirty="0"/>
              <a:t>하는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push origin </a:t>
            </a:r>
            <a:r>
              <a:rPr lang="ko-KR" altLang="en-US" dirty="0" err="1"/>
              <a:t>브랜치이름</a:t>
            </a:r>
            <a:endParaRPr lang="en-US" altLang="ko-KR" dirty="0"/>
          </a:p>
          <a:p>
            <a:r>
              <a:rPr lang="ko-KR" altLang="en-US" dirty="0"/>
              <a:t>다른 </a:t>
            </a:r>
            <a:r>
              <a:rPr lang="en-US" altLang="ko-KR" dirty="0"/>
              <a:t>Branch</a:t>
            </a:r>
            <a:r>
              <a:rPr lang="ko-KR" altLang="en-US" dirty="0"/>
              <a:t>로 이동하는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checkout </a:t>
            </a:r>
            <a:r>
              <a:rPr lang="ko-KR" altLang="en-US" dirty="0" err="1"/>
              <a:t>브랜치이름</a:t>
            </a:r>
            <a:endParaRPr lang="en-US" altLang="ko-KR" dirty="0"/>
          </a:p>
          <a:p>
            <a:r>
              <a:rPr lang="en-US" altLang="ko-KR" dirty="0"/>
              <a:t>Branch</a:t>
            </a:r>
            <a:r>
              <a:rPr lang="ko-KR" altLang="en-US" dirty="0"/>
              <a:t>에 있는 내용을 병합</a:t>
            </a:r>
            <a:r>
              <a:rPr lang="en-US" altLang="ko-KR" dirty="0"/>
              <a:t> (</a:t>
            </a:r>
            <a:r>
              <a:rPr lang="ko-KR" altLang="en-US" dirty="0"/>
              <a:t>현재 </a:t>
            </a:r>
            <a:r>
              <a:rPr lang="en-US" altLang="ko-KR" dirty="0"/>
              <a:t>checkout</a:t>
            </a:r>
            <a:r>
              <a:rPr lang="ko-KR" altLang="en-US" dirty="0"/>
              <a:t>된 </a:t>
            </a:r>
            <a:r>
              <a:rPr lang="en-US" altLang="ko-KR" dirty="0"/>
              <a:t>Branch</a:t>
            </a:r>
            <a:r>
              <a:rPr lang="ko-KR" altLang="en-US" dirty="0"/>
              <a:t>와 병합함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merge </a:t>
            </a:r>
            <a:r>
              <a:rPr lang="ko-KR" altLang="en-US" dirty="0" err="1"/>
              <a:t>브랜치이름</a:t>
            </a:r>
            <a:endParaRPr lang="en-US" altLang="ko-KR" dirty="0"/>
          </a:p>
          <a:p>
            <a:r>
              <a:rPr lang="en-US" altLang="ko-KR" dirty="0"/>
              <a:t>Branch</a:t>
            </a:r>
            <a:r>
              <a:rPr lang="ko-KR" altLang="en-US" dirty="0"/>
              <a:t> 삭제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branch –d </a:t>
            </a:r>
            <a:r>
              <a:rPr lang="ko-KR" altLang="en-US" dirty="0" err="1"/>
              <a:t>브랜치이름</a:t>
            </a:r>
            <a:r>
              <a:rPr lang="ko-KR" altLang="en-US" dirty="0"/>
              <a:t> </a:t>
            </a:r>
            <a:r>
              <a:rPr lang="en-US" altLang="ko-KR" dirty="0"/>
              <a:t>			// </a:t>
            </a:r>
            <a:r>
              <a:rPr lang="ko-KR" altLang="en-US" dirty="0"/>
              <a:t>로컬 저장소에서 </a:t>
            </a:r>
            <a:r>
              <a:rPr lang="en-US" altLang="ko-KR" dirty="0"/>
              <a:t>branch 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push origin --delete </a:t>
            </a:r>
            <a:r>
              <a:rPr lang="ko-KR" altLang="en-US" dirty="0" err="1"/>
              <a:t>브랜치이름</a:t>
            </a:r>
            <a:r>
              <a:rPr lang="en-US" altLang="ko-KR" dirty="0"/>
              <a:t> 		// </a:t>
            </a:r>
            <a:r>
              <a:rPr lang="ko-KR" altLang="en-US" dirty="0"/>
              <a:t>원격 저장소에서 </a:t>
            </a:r>
            <a:r>
              <a:rPr lang="en-US" altLang="ko-KR" dirty="0"/>
              <a:t>branch </a:t>
            </a:r>
            <a:r>
              <a:rPr lang="ko-KR" altLang="en-US" dirty="0"/>
              <a:t>삭제</a:t>
            </a:r>
            <a:endParaRPr lang="en-US" altLang="ko-KR" dirty="0"/>
          </a:p>
          <a:p>
            <a:r>
              <a:rPr lang="en-US" altLang="ko-KR" dirty="0"/>
              <a:t>Branch </a:t>
            </a:r>
            <a:r>
              <a:rPr lang="ko-KR" altLang="en-US" dirty="0"/>
              <a:t>목록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branch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Branch, merge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610958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Add</a:t>
            </a:r>
            <a:r>
              <a:rPr lang="ko-KR" altLang="en-US" dirty="0"/>
              <a:t>도 하지 않았을 때 </a:t>
            </a:r>
            <a:r>
              <a:rPr lang="en-US" altLang="ko-KR" dirty="0"/>
              <a:t>undo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checkout -- test.txt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Add </a:t>
            </a:r>
            <a:r>
              <a:rPr lang="ko-KR" altLang="en-US" dirty="0"/>
              <a:t>후에 </a:t>
            </a:r>
            <a:r>
              <a:rPr lang="en-US" altLang="ko-KR" dirty="0"/>
              <a:t>undo </a:t>
            </a:r>
            <a:r>
              <a:rPr lang="ko-KR" altLang="en-US" dirty="0"/>
              <a:t>하는 방법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reset HEAD test.txt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checkout -- test.txt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Commit </a:t>
            </a:r>
            <a:r>
              <a:rPr lang="ko-KR" altLang="en-US" dirty="0"/>
              <a:t>으로 </a:t>
            </a:r>
            <a:r>
              <a:rPr lang="en-US" altLang="ko-KR" dirty="0"/>
              <a:t>local </a:t>
            </a:r>
            <a:r>
              <a:rPr lang="ko-KR" altLang="en-US" dirty="0"/>
              <a:t>저장소까지 적용된 후 </a:t>
            </a:r>
            <a:r>
              <a:rPr lang="en-US" altLang="ko-KR" dirty="0"/>
              <a:t>undo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reset –-hard HEAD~1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Push</a:t>
            </a:r>
            <a:r>
              <a:rPr lang="ko-KR" altLang="en-US" dirty="0"/>
              <a:t>까지 했을 경우에 </a:t>
            </a:r>
            <a:r>
              <a:rPr lang="en-US" altLang="ko-KR" dirty="0"/>
              <a:t>undo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reset --hard HEAD~1		// local</a:t>
            </a:r>
            <a:r>
              <a:rPr lang="ko-KR" altLang="en-US" dirty="0"/>
              <a:t>에서 </a:t>
            </a:r>
            <a:r>
              <a:rPr lang="en-US" altLang="ko-KR" dirty="0"/>
              <a:t>undo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push –f origin master		// fast-forwards</a:t>
            </a:r>
            <a:r>
              <a:rPr lang="ko-KR" altLang="en-US" dirty="0"/>
              <a:t>로 강제 </a:t>
            </a:r>
            <a:r>
              <a:rPr lang="ko-KR" altLang="en-US" dirty="0" err="1"/>
              <a:t>푸시하기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Undo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7499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ko-KR" sz="4800" dirty="0" err="1"/>
              <a:t>Github</a:t>
            </a:r>
            <a:r>
              <a:rPr lang="ko-KR" altLang="en-US" sz="4800" dirty="0"/>
              <a:t>와 프로젝트 연동하기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군산대학교 소프트웨어융합공학과</a:t>
            </a:r>
            <a:endParaRPr lang="en-US" altLang="ko-KR" dirty="0"/>
          </a:p>
          <a:p>
            <a:r>
              <a:rPr lang="en-US" altLang="ko-KR" dirty="0"/>
              <a:t>IoT </a:t>
            </a:r>
            <a:r>
              <a:rPr lang="ko-KR" altLang="en-US" dirty="0"/>
              <a:t>기반 안드로이드 프로그래밍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5429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와 프로젝트 연동시키는 방법</a:t>
            </a:r>
            <a:endParaRPr lang="en-US" altLang="ko-KR" dirty="0"/>
          </a:p>
          <a:p>
            <a:r>
              <a:rPr lang="ko-KR" altLang="en-US" dirty="0"/>
              <a:t>원격 저장소를 먼저 생성하는 방법</a:t>
            </a:r>
            <a:endParaRPr lang="en-US" altLang="ko-KR" dirty="0"/>
          </a:p>
          <a:p>
            <a:r>
              <a:rPr lang="en-US" altLang="ko-KR" dirty="0"/>
              <a:t>IDE</a:t>
            </a:r>
            <a:r>
              <a:rPr lang="ko-KR" altLang="en-US" dirty="0"/>
              <a:t>에서 먼저 프로젝트를 생성하는 방법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1297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원격</a:t>
            </a:r>
            <a:r>
              <a:rPr lang="en-US" altLang="ko-KR" dirty="0"/>
              <a:t> </a:t>
            </a:r>
            <a:r>
              <a:rPr lang="ko-KR" altLang="en-US" dirty="0"/>
              <a:t>저장소를</a:t>
            </a:r>
            <a:r>
              <a:rPr lang="en-US" altLang="ko-KR" dirty="0"/>
              <a:t> </a:t>
            </a:r>
            <a:r>
              <a:rPr lang="ko-KR" altLang="en-US" dirty="0"/>
              <a:t>먼저 생성하는 방법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ko-KR" altLang="en-US" dirty="0"/>
              <a:t>에 자신의 저장소를 생성하고 원격 저장소를 먼저 생성한다</a:t>
            </a:r>
            <a:endParaRPr lang="en-US" altLang="ko-KR" dirty="0"/>
          </a:p>
          <a:p>
            <a:pPr lvl="1"/>
            <a:r>
              <a:rPr lang="ko-KR" altLang="en-US" dirty="0"/>
              <a:t>생성한 저장소에 자신의 </a:t>
            </a:r>
            <a:r>
              <a:rPr lang="en-US" altLang="ko-KR" dirty="0"/>
              <a:t>workspace</a:t>
            </a:r>
            <a:r>
              <a:rPr lang="ko-KR" altLang="en-US" dirty="0"/>
              <a:t>에서 </a:t>
            </a:r>
            <a:r>
              <a:rPr lang="en-US" altLang="ko-KR" dirty="0"/>
              <a:t>clone</a:t>
            </a:r>
            <a:r>
              <a:rPr lang="ko-KR" altLang="en-US" dirty="0"/>
              <a:t>으로 </a:t>
            </a:r>
            <a:r>
              <a:rPr lang="en-US" altLang="ko-KR" dirty="0" err="1"/>
              <a:t>github</a:t>
            </a:r>
            <a:r>
              <a:rPr lang="ko-KR" altLang="en-US" dirty="0"/>
              <a:t>의 프로젝트들을 가져온다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개발 도구 </a:t>
            </a:r>
            <a:r>
              <a:rPr lang="en-US" altLang="ko-KR" dirty="0"/>
              <a:t>(IDE)</a:t>
            </a:r>
            <a:r>
              <a:rPr lang="ko-KR" altLang="en-US" dirty="0"/>
              <a:t>를 이용하여 해당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저장소 폴더에서 프로젝트 폴더를 생성시킨다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만약 </a:t>
            </a:r>
            <a:r>
              <a:rPr lang="en-US" altLang="ko-KR" dirty="0"/>
              <a:t>clone</a:t>
            </a:r>
            <a:r>
              <a:rPr lang="ko-KR" altLang="en-US" dirty="0"/>
              <a:t>한 폴더에서 프로젝트 폴더가 생성이 된다면 </a:t>
            </a:r>
            <a:r>
              <a:rPr lang="en-US" altLang="ko-KR" dirty="0" err="1"/>
              <a:t>git</a:t>
            </a:r>
            <a:r>
              <a:rPr lang="ko-KR" altLang="en-US" dirty="0"/>
              <a:t>을 이용하는 툴이 제대로 활용 가능한지 확인해본다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IDE</a:t>
            </a:r>
            <a:r>
              <a:rPr lang="ko-KR" altLang="en-US" dirty="0"/>
              <a:t>에서 먼저 프로젝트를 생성하는 방법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ko-KR" altLang="en-US" dirty="0"/>
              <a:t>에서 아무 이름으로 자신의 저장소를 생성하고 </a:t>
            </a:r>
            <a:r>
              <a:rPr lang="en-US" altLang="ko-KR" dirty="0"/>
              <a:t>Readme, </a:t>
            </a:r>
            <a:r>
              <a:rPr lang="en-US" altLang="ko-KR" dirty="0" err="1"/>
              <a:t>gitignore</a:t>
            </a:r>
            <a:r>
              <a:rPr lang="en-US" altLang="ko-KR" dirty="0"/>
              <a:t>, License </a:t>
            </a:r>
            <a:r>
              <a:rPr lang="ko-KR" altLang="en-US" dirty="0"/>
              <a:t>파일 등을 생성한다</a:t>
            </a:r>
            <a:r>
              <a:rPr lang="en-US" altLang="ko-KR" dirty="0"/>
              <a:t>. </a:t>
            </a:r>
            <a:r>
              <a:rPr lang="ko-KR" altLang="en-US" dirty="0"/>
              <a:t>추가로 필요한 파일들을 정의한다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Clone</a:t>
            </a:r>
            <a:r>
              <a:rPr lang="ko-KR" altLang="en-US" dirty="0"/>
              <a:t>하여 </a:t>
            </a:r>
            <a:r>
              <a:rPr lang="en-US" altLang="ko-KR" dirty="0" err="1"/>
              <a:t>github</a:t>
            </a:r>
            <a:r>
              <a:rPr lang="ko-KR" altLang="en-US" dirty="0"/>
              <a:t>에서 생성된 파일들을 복사해 온다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개발 도구 </a:t>
            </a:r>
            <a:r>
              <a:rPr lang="en-US" altLang="ko-KR" dirty="0"/>
              <a:t>(IDE)</a:t>
            </a:r>
            <a:r>
              <a:rPr lang="ko-KR" altLang="en-US" dirty="0"/>
              <a:t>를 이용하여 개발하고자 하는 프로젝트를 생성한다</a:t>
            </a:r>
            <a:r>
              <a:rPr lang="en-US" altLang="ko-KR" dirty="0"/>
              <a:t>. </a:t>
            </a:r>
            <a:r>
              <a:rPr lang="ko-KR" altLang="en-US" dirty="0"/>
              <a:t>이때 프로젝트 폴더는 </a:t>
            </a:r>
            <a:r>
              <a:rPr lang="en-US" altLang="ko-KR" dirty="0"/>
              <a:t>Clone</a:t>
            </a:r>
            <a:r>
              <a:rPr lang="ko-KR" altLang="en-US" dirty="0"/>
              <a:t>한 폴더를 이용하지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프로젝트 생성 후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clone </a:t>
            </a:r>
            <a:r>
              <a:rPr lang="ko-KR" altLang="en-US" dirty="0"/>
              <a:t>한 폴더에 있는 파일들 중 </a:t>
            </a:r>
            <a:r>
              <a:rPr lang="en-US" altLang="ko-KR" dirty="0"/>
              <a:t>.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폴더를 제외한 모든 파일을 복사해서 해당 프로젝트 폴더에 </a:t>
            </a:r>
            <a:r>
              <a:rPr lang="ko-KR" altLang="en-US" dirty="0" err="1"/>
              <a:t>붙여넣는다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IDE</a:t>
            </a:r>
            <a:r>
              <a:rPr lang="ko-KR" altLang="en-US" dirty="0"/>
              <a:t>에서 원격 저장소를 생성한 후 </a:t>
            </a:r>
            <a:r>
              <a:rPr lang="en-US" altLang="ko-KR" dirty="0"/>
              <a:t>push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와 프로젝트 연동시키는 방법</a:t>
            </a:r>
          </a:p>
        </p:txBody>
      </p:sp>
    </p:spTree>
    <p:extLst>
      <p:ext uri="{BB962C8B-B14F-4D97-AF65-F5344CB8AC3E}">
        <p14:creationId xmlns:p14="http://schemas.microsoft.com/office/powerpoint/2010/main" val="403571682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ko-KR" altLang="en-US" dirty="0"/>
              <a:t>원격 저장소를 먼저 생성하는 방법</a:t>
            </a:r>
          </a:p>
        </p:txBody>
      </p:sp>
    </p:spTree>
    <p:extLst>
      <p:ext uri="{BB962C8B-B14F-4D97-AF65-F5344CB8AC3E}">
        <p14:creationId xmlns:p14="http://schemas.microsoft.com/office/powerpoint/2010/main" val="263439593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Clone</a:t>
            </a:r>
            <a:r>
              <a:rPr lang="ko-KR" altLang="en-US" dirty="0"/>
              <a:t>을 통하여 원격 저장소의 내용을 전부 복사해온다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clone </a:t>
            </a:r>
            <a:r>
              <a:rPr lang="ko-KR" altLang="en-US" dirty="0"/>
              <a:t>원격저장소주소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에 저장소 생성하기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7" y="2243357"/>
            <a:ext cx="7620679" cy="34327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10606" y="3262745"/>
            <a:ext cx="1201520" cy="3657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6112916" y="2632413"/>
            <a:ext cx="2634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Github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clone</a:t>
            </a:r>
            <a:r>
              <a:rPr lang="ko-KR" altLang="en-US" sz="1400" dirty="0">
                <a:latin typeface="+mj-lt"/>
              </a:rPr>
              <a:t>을 위해 클릭한다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00460" y="4071851"/>
            <a:ext cx="2540923" cy="31311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8023984" y="4498556"/>
            <a:ext cx="87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+mj-lt"/>
              </a:rPr>
              <a:t>클릭하면 복사됨</a:t>
            </a:r>
            <a:endParaRPr lang="ko-KR" altLang="en-US" sz="1400" dirty="0">
              <a:latin typeface="+mj-lt"/>
            </a:endParaRPr>
          </a:p>
        </p:txBody>
      </p:sp>
      <p:cxnSp>
        <p:nvCxnSpPr>
          <p:cNvPr id="12" name="직선 화살표 연결선 11"/>
          <p:cNvCxnSpPr>
            <a:stCxn id="8" idx="2"/>
          </p:cNvCxnSpPr>
          <p:nvPr/>
        </p:nvCxnSpPr>
        <p:spPr bwMode="auto">
          <a:xfrm>
            <a:off x="7430318" y="2940190"/>
            <a:ext cx="112055" cy="4842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직선 화살표 연결선 14"/>
          <p:cNvCxnSpPr>
            <a:stCxn id="10" idx="1"/>
          </p:cNvCxnSpPr>
          <p:nvPr/>
        </p:nvCxnSpPr>
        <p:spPr bwMode="auto">
          <a:xfrm flipH="1" flipV="1">
            <a:off x="7766817" y="4211166"/>
            <a:ext cx="257167" cy="54900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10856080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Clone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의 저장소 가져오기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45744"/>
          <a:stretch/>
        </p:blipFill>
        <p:spPr>
          <a:xfrm>
            <a:off x="478259" y="1336290"/>
            <a:ext cx="8470305" cy="21063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59" y="3442630"/>
            <a:ext cx="8531238" cy="9881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61608" y="3129517"/>
            <a:ext cx="1717964" cy="31311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1" name="TextBox 10"/>
          <p:cNvSpPr txBox="1"/>
          <p:nvPr/>
        </p:nvSpPr>
        <p:spPr>
          <a:xfrm>
            <a:off x="4928118" y="3134853"/>
            <a:ext cx="2634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Clone </a:t>
            </a:r>
            <a:r>
              <a:rPr lang="ko-KR" altLang="en-US" sz="1400" dirty="0">
                <a:latin typeface="+mj-lt"/>
              </a:rPr>
              <a:t>한 저장소 폴더가 생김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06188" y="1722119"/>
            <a:ext cx="1717964" cy="17526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3" name="직사각형 12"/>
          <p:cNvSpPr/>
          <p:nvPr/>
        </p:nvSpPr>
        <p:spPr>
          <a:xfrm>
            <a:off x="8054340" y="3911459"/>
            <a:ext cx="894224" cy="31311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4" name="TextBox 13"/>
          <p:cNvSpPr txBox="1"/>
          <p:nvPr/>
        </p:nvSpPr>
        <p:spPr>
          <a:xfrm>
            <a:off x="6757033" y="4205604"/>
            <a:ext cx="2234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lt"/>
              </a:rPr>
              <a:t>가장 기본인 </a:t>
            </a:r>
            <a:r>
              <a:rPr lang="en-US" altLang="ko-KR" sz="1400" dirty="0">
                <a:latin typeface="+mj-lt"/>
              </a:rPr>
              <a:t>master branch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206693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가져온 코드는 </a:t>
            </a:r>
            <a:r>
              <a:rPr lang="en-US" altLang="ko-KR" dirty="0"/>
              <a:t>java </a:t>
            </a:r>
            <a:r>
              <a:rPr lang="ko-KR" altLang="en-US" dirty="0"/>
              <a:t>프로젝트 코드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</a:t>
            </a:r>
            <a:r>
              <a:rPr lang="ko-KR" altLang="en-US" dirty="0"/>
              <a:t>한 코드 이클립스 적용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76" y="1448480"/>
            <a:ext cx="8327573" cy="21220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85556" y="2909456"/>
            <a:ext cx="560022" cy="20926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5145578" y="2909456"/>
            <a:ext cx="252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src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폴더에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java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소스코드 포함됨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44" y="3849158"/>
            <a:ext cx="3211512" cy="23646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28995" y="3901008"/>
            <a:ext cx="1596343" cy="25535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2" name="직사각형 11"/>
          <p:cNvSpPr/>
          <p:nvPr/>
        </p:nvSpPr>
        <p:spPr>
          <a:xfrm>
            <a:off x="4224611" y="3221840"/>
            <a:ext cx="3514537" cy="20926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3" name="TextBox 12"/>
          <p:cNvSpPr txBox="1"/>
          <p:nvPr/>
        </p:nvSpPr>
        <p:spPr>
          <a:xfrm>
            <a:off x="4391660" y="3864117"/>
            <a:ext cx="4034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Eclipse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의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workspace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clone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했다고 하더라도 </a:t>
            </a:r>
          </a:p>
        </p:txBody>
      </p:sp>
      <p:cxnSp>
        <p:nvCxnSpPr>
          <p:cNvPr id="14" name="직선 화살표 연결선 13"/>
          <p:cNvCxnSpPr>
            <a:endCxn id="13" idx="1"/>
          </p:cNvCxnSpPr>
          <p:nvPr/>
        </p:nvCxnSpPr>
        <p:spPr bwMode="auto">
          <a:xfrm>
            <a:off x="3225338" y="3925930"/>
            <a:ext cx="1166322" cy="9207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직선 화살표 연결선 19"/>
          <p:cNvCxnSpPr/>
          <p:nvPr/>
        </p:nvCxnSpPr>
        <p:spPr bwMode="auto">
          <a:xfrm flipH="1">
            <a:off x="6716684" y="3453034"/>
            <a:ext cx="8312" cy="47289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직사각형 25"/>
          <p:cNvSpPr/>
          <p:nvPr/>
        </p:nvSpPr>
        <p:spPr>
          <a:xfrm>
            <a:off x="1383457" y="5325254"/>
            <a:ext cx="1492747" cy="54353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27" name="TextBox 26"/>
          <p:cNvSpPr txBox="1"/>
          <p:nvPr/>
        </p:nvSpPr>
        <p:spPr>
          <a:xfrm>
            <a:off x="5072033" y="4298181"/>
            <a:ext cx="267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자동으로 프로젝트가 생성되지 않음</a:t>
            </a:r>
          </a:p>
        </p:txBody>
      </p:sp>
      <p:cxnSp>
        <p:nvCxnSpPr>
          <p:cNvPr id="28" name="직선 화살표 연결선 27"/>
          <p:cNvCxnSpPr>
            <a:stCxn id="26" idx="3"/>
            <a:endCxn id="27" idx="1"/>
          </p:cNvCxnSpPr>
          <p:nvPr/>
        </p:nvCxnSpPr>
        <p:spPr bwMode="auto">
          <a:xfrm flipV="1">
            <a:off x="2876204" y="4452070"/>
            <a:ext cx="2195829" cy="114495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81042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Education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77" y="1248427"/>
            <a:ext cx="7623983" cy="5109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216" y="857794"/>
            <a:ext cx="688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인터넷에 </a:t>
            </a:r>
            <a:r>
              <a:rPr lang="en-US" altLang="ko-KR" dirty="0" err="1">
                <a:latin typeface="+mj-lt"/>
              </a:rPr>
              <a:t>github</a:t>
            </a:r>
            <a:r>
              <a:rPr lang="en-US" altLang="ko-KR" dirty="0">
                <a:latin typeface="+mj-lt"/>
              </a:rPr>
              <a:t> education </a:t>
            </a:r>
            <a:r>
              <a:rPr lang="ko-KR" altLang="en-US" dirty="0">
                <a:latin typeface="+mj-lt"/>
              </a:rPr>
              <a:t>검색</a:t>
            </a:r>
            <a:r>
              <a:rPr lang="en-US" altLang="ko-KR" dirty="0">
                <a:latin typeface="+mj-lt"/>
              </a:rPr>
              <a:t>, education.github.com </a:t>
            </a:r>
            <a:r>
              <a:rPr lang="ko-KR" altLang="en-US" dirty="0">
                <a:latin typeface="+mj-lt"/>
              </a:rPr>
              <a:t>접속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28309" y="2267422"/>
            <a:ext cx="465908" cy="211328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179917159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Eclipse </a:t>
            </a:r>
            <a:r>
              <a:rPr lang="ko-KR" altLang="en-US" dirty="0"/>
              <a:t>내에서 동일한 이름으로 프로젝트를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</a:t>
            </a:r>
            <a:r>
              <a:rPr lang="ko-KR" altLang="en-US" dirty="0"/>
              <a:t>한 코드 이클립스 적용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190998" y="1289611"/>
            <a:ext cx="3137892" cy="26506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6290" y="2443941"/>
            <a:ext cx="567643" cy="12149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1076960" y="1530654"/>
            <a:ext cx="2251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프로젝트의 성격에 맞게 생성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.</a:t>
            </a:r>
          </a:p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테스트를 위해 기본 프로젝트인 </a:t>
            </a:r>
            <a:endParaRPr lang="en-US" altLang="ko-KR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Java project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선택</a:t>
            </a:r>
          </a:p>
        </p:txBody>
      </p:sp>
      <p:cxnSp>
        <p:nvCxnSpPr>
          <p:cNvPr id="8" name="직선 화살표 연결선 7"/>
          <p:cNvCxnSpPr>
            <a:stCxn id="6" idx="3"/>
            <a:endCxn id="7" idx="2"/>
          </p:cNvCxnSpPr>
          <p:nvPr/>
        </p:nvCxnSpPr>
        <p:spPr bwMode="auto">
          <a:xfrm flipV="1">
            <a:off x="903933" y="2269318"/>
            <a:ext cx="1298992" cy="23537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272" y="1324832"/>
            <a:ext cx="4734592" cy="512850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795451" y="2169622"/>
            <a:ext cx="657698" cy="22444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6" name="TextBox 15"/>
          <p:cNvSpPr txBox="1"/>
          <p:nvPr/>
        </p:nvSpPr>
        <p:spPr>
          <a:xfrm>
            <a:off x="4685487" y="1861845"/>
            <a:ext cx="4009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Clone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하여 가져 온 프로젝트와 동일한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폴더명으로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선택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29" y="4081233"/>
            <a:ext cx="3108628" cy="2144999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488049" y="2394065"/>
            <a:ext cx="547487" cy="482139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3434876" y="5068171"/>
            <a:ext cx="523628" cy="482139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8" name="직사각형 17"/>
          <p:cNvSpPr/>
          <p:nvPr/>
        </p:nvSpPr>
        <p:spPr>
          <a:xfrm>
            <a:off x="196957" y="5281946"/>
            <a:ext cx="2122294" cy="15988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19" name="TextBox 18"/>
          <p:cNvSpPr txBox="1"/>
          <p:nvPr/>
        </p:nvSpPr>
        <p:spPr>
          <a:xfrm>
            <a:off x="136646" y="5530427"/>
            <a:ext cx="4009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프로젝트 생성됨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설정에 따라 자동적으로 </a:t>
            </a:r>
            <a:r>
              <a:rPr lang="en-US" altLang="ko-KR" sz="1400" dirty="0" err="1">
                <a:solidFill>
                  <a:srgbClr val="FF0000"/>
                </a:solidFill>
                <a:latin typeface="+mj-lt"/>
              </a:rPr>
              <a:t>git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기능이 활성화 되기도 함</a:t>
            </a:r>
          </a:p>
        </p:txBody>
      </p:sp>
    </p:spTree>
    <p:extLst>
      <p:ext uri="{BB962C8B-B14F-4D97-AF65-F5344CB8AC3E}">
        <p14:creationId xmlns:p14="http://schemas.microsoft.com/office/powerpoint/2010/main" val="3960797508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테스트를 위해 </a:t>
            </a:r>
            <a:r>
              <a:rPr lang="en-US" altLang="ko-KR" dirty="0"/>
              <a:t>Eclipse</a:t>
            </a:r>
            <a:r>
              <a:rPr lang="ko-KR" altLang="en-US" dirty="0"/>
              <a:t>에서 새로운 코드 생성</a:t>
            </a:r>
            <a:endParaRPr lang="en-US" altLang="ko-KR" dirty="0"/>
          </a:p>
          <a:p>
            <a:pPr lvl="1"/>
            <a:r>
              <a:rPr lang="en-US" altLang="ko-KR" dirty="0"/>
              <a:t>Eclipse</a:t>
            </a:r>
            <a:r>
              <a:rPr lang="ko-KR" altLang="en-US" dirty="0"/>
              <a:t>가 아닌 다른 개발 툴을 이용해도 무방함</a:t>
            </a:r>
            <a:endParaRPr lang="en-US" altLang="ko-KR" dirty="0"/>
          </a:p>
          <a:p>
            <a:pPr lvl="1"/>
            <a:r>
              <a:rPr lang="ko-KR" altLang="en-US" dirty="0"/>
              <a:t>수많은 개발 툴에서 </a:t>
            </a:r>
            <a:r>
              <a:rPr lang="en-US" altLang="ko-KR" dirty="0" err="1"/>
              <a:t>Git</a:t>
            </a:r>
            <a:r>
              <a:rPr lang="ko-KR" altLang="en-US" dirty="0"/>
              <a:t>을 지원함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코드 생성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357788"/>
            <a:ext cx="5897295" cy="40290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1465" y="2743200"/>
            <a:ext cx="657698" cy="17456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TextBox 7"/>
          <p:cNvSpPr txBox="1"/>
          <p:nvPr/>
        </p:nvSpPr>
        <p:spPr>
          <a:xfrm>
            <a:off x="3131007" y="2435423"/>
            <a:ext cx="4009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NewJavaFile.java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라는 소스코드를 생성</a:t>
            </a:r>
          </a:p>
        </p:txBody>
      </p:sp>
    </p:spTree>
    <p:extLst>
      <p:ext uri="{BB962C8B-B14F-4D97-AF65-F5344CB8AC3E}">
        <p14:creationId xmlns:p14="http://schemas.microsoft.com/office/powerpoint/2010/main" val="2383640349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에서 먼저 프로젝트를 생성하는 방법</a:t>
            </a:r>
          </a:p>
        </p:txBody>
      </p:sp>
    </p:spTree>
    <p:extLst>
      <p:ext uri="{BB962C8B-B14F-4D97-AF65-F5344CB8AC3E}">
        <p14:creationId xmlns:p14="http://schemas.microsoft.com/office/powerpoint/2010/main" val="276224721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 프로젝트를 예를 들어 생성해보자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Gihub</a:t>
            </a:r>
            <a:r>
              <a:rPr lang="en-US" altLang="ko-KR" dirty="0"/>
              <a:t> </a:t>
            </a:r>
            <a:r>
              <a:rPr lang="ko-KR" altLang="en-US" dirty="0"/>
              <a:t>저장소 생성하기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85908" y="1379913"/>
            <a:ext cx="6712420" cy="5073424"/>
            <a:chOff x="685907" y="910667"/>
            <a:chExt cx="7344187" cy="554267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907" y="910667"/>
              <a:ext cx="7344187" cy="554267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136372" y="5356167"/>
              <a:ext cx="1097280" cy="26323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 latinLnBrk="0"/>
              <a:endParaRPr lang="ko-KR" altLang="en-US" sz="1200" b="1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344488" y="5356167"/>
              <a:ext cx="1097280" cy="263237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 latinLnBrk="0"/>
              <a:endParaRPr lang="ko-KR" altLang="en-US" sz="1200" b="1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136372" y="5014850"/>
              <a:ext cx="1753984" cy="197301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 latinLnBrk="0"/>
              <a:endParaRPr lang="ko-KR" altLang="en-US" sz="1200" b="1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84117" y="5114747"/>
              <a:ext cx="2552008" cy="336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+mj-lt"/>
                </a:rPr>
                <a:t>생성 후 사용할 </a:t>
              </a:r>
              <a:r>
                <a:rPr lang="ko-KR" altLang="en-US" sz="1400" dirty="0" err="1">
                  <a:latin typeface="+mj-lt"/>
                </a:rPr>
                <a:t>셋팅을</a:t>
              </a:r>
              <a:r>
                <a:rPr lang="ko-KR" altLang="en-US" sz="1400" dirty="0">
                  <a:latin typeface="+mj-lt"/>
                </a:rPr>
                <a:t> 확인한다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896274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생성 후 화면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82" y="908720"/>
            <a:ext cx="7294749" cy="55053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96786" y="3661399"/>
            <a:ext cx="1097280" cy="87735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8" name="직사각형 7"/>
          <p:cNvSpPr/>
          <p:nvPr/>
        </p:nvSpPr>
        <p:spPr>
          <a:xfrm>
            <a:off x="5098472" y="3681028"/>
            <a:ext cx="2075411" cy="87735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002007413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생성시 직접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Clone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스튜디오에서 </a:t>
            </a:r>
            <a:r>
              <a:rPr lang="en-US" altLang="ko-KR" dirty="0"/>
              <a:t>clone</a:t>
            </a:r>
            <a:r>
              <a:rPr lang="ko-KR" altLang="en-US" dirty="0"/>
              <a:t>해보기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8" y="1419224"/>
            <a:ext cx="6632174" cy="418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65" y="5117212"/>
            <a:ext cx="4600575" cy="13361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78384" y="4095846"/>
            <a:ext cx="2265065" cy="39042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  <p:sp>
        <p:nvSpPr>
          <p:cNvPr id="9" name="TextBox 8"/>
          <p:cNvSpPr txBox="1"/>
          <p:nvPr/>
        </p:nvSpPr>
        <p:spPr>
          <a:xfrm>
            <a:off x="4816431" y="4178498"/>
            <a:ext cx="370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Github</a:t>
            </a:r>
            <a:r>
              <a:rPr lang="ko-KR" altLang="en-US" sz="1400" dirty="0">
                <a:latin typeface="+mj-lt"/>
              </a:rPr>
              <a:t>의 저장소를 직접 </a:t>
            </a:r>
            <a:r>
              <a:rPr lang="en-US" altLang="ko-KR" sz="1400" dirty="0">
                <a:latin typeface="+mj-lt"/>
              </a:rPr>
              <a:t>clone</a:t>
            </a:r>
            <a:r>
              <a:rPr lang="ko-KR" altLang="en-US" sz="1400" dirty="0">
                <a:latin typeface="+mj-lt"/>
              </a:rPr>
              <a:t>할 수 있다</a:t>
            </a:r>
            <a:r>
              <a:rPr lang="en-US" altLang="ko-KR" sz="1400" dirty="0">
                <a:latin typeface="+mj-lt"/>
              </a:rPr>
              <a:t>.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8271598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스튜디오에서 </a:t>
            </a:r>
            <a:r>
              <a:rPr lang="en-US" altLang="ko-KR" dirty="0"/>
              <a:t>clone</a:t>
            </a:r>
            <a:r>
              <a:rPr lang="ko-KR" altLang="en-US" dirty="0"/>
              <a:t>해보기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99" y="1404021"/>
            <a:ext cx="4550322" cy="41395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56" y="2150254"/>
            <a:ext cx="4730106" cy="43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12099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Clone</a:t>
            </a:r>
            <a:r>
              <a:rPr lang="ko-KR" altLang="en-US" dirty="0"/>
              <a:t>을 하더라도 정상적인 프로젝트는 만들어지지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스튜디오에서 </a:t>
            </a:r>
            <a:r>
              <a:rPr lang="en-US" altLang="ko-KR" dirty="0"/>
              <a:t>clone</a:t>
            </a:r>
            <a:r>
              <a:rPr lang="ko-KR" altLang="en-US" dirty="0"/>
              <a:t>해보기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8" y="1402913"/>
            <a:ext cx="6761537" cy="50504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95" t="5865" r="76394" b="67221"/>
          <a:stretch/>
        </p:blipFill>
        <p:spPr>
          <a:xfrm>
            <a:off x="6569098" y="2063312"/>
            <a:ext cx="2271830" cy="1759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2215" y="3707284"/>
            <a:ext cx="181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+mj-lt"/>
              </a:rPr>
              <a:t>원하는 유형의 프로젝트 형식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9579" y="1587501"/>
            <a:ext cx="1835922" cy="17145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523468059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안드로이드 프로젝트를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프로젝트 생성하기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438275"/>
            <a:ext cx="6650224" cy="50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34037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생성된 </a:t>
            </a:r>
            <a:r>
              <a:rPr lang="en-US" altLang="ko-KR" dirty="0"/>
              <a:t>Empty </a:t>
            </a:r>
            <a:r>
              <a:rPr lang="ko-KR" altLang="en-US" dirty="0"/>
              <a:t>유형의 안드로이드 프로젝트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01F96-8818-4A60-AF8C-63FDC7381EFC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안드로이드 프로젝트 생성하기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12" y="1404485"/>
            <a:ext cx="7527088" cy="50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688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군산대-모바일강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_KNU-로고왼쪽하단">
      <a:majorFont>
        <a:latin typeface="Arial"/>
        <a:ea typeface="휴먼모음T"/>
        <a:cs typeface=""/>
      </a:majorFont>
      <a:minorFont>
        <a:latin typeface="Arial"/>
        <a:ea typeface="휴먼모음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000000"/>
          </a:solidFill>
        </a:ln>
      </a:spPr>
      <a:bodyPr wrap="square" rtlCol="0" anchor="ctr">
        <a:noAutofit/>
      </a:bodyPr>
      <a:lstStyle>
        <a:defPPr algn="ctr" latinLnBrk="0">
          <a:defRPr sz="1200" b="1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latin typeface="+mj-lt"/>
          </a:defRPr>
        </a:defPPr>
      </a:lstStyle>
    </a:txDef>
  </a:objectDefaults>
  <a:extraClrSchemeLst>
    <a:extraClrScheme>
      <a:clrScheme name="1_KNU-로고왼쪽하단 1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KNU-로고왼쪽하단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KNU-로고왼쪽하단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KNU-로고왼쪽하단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KNU-로고왼쪽하단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KNU-로고왼쪽하단 6">
        <a:dk1>
          <a:srgbClr val="41280D"/>
        </a:dk1>
        <a:lt1>
          <a:srgbClr val="FFFFFF"/>
        </a:lt1>
        <a:dk2>
          <a:srgbClr val="B4783C"/>
        </a:dk2>
        <a:lt2>
          <a:srgbClr val="666633"/>
        </a:lt2>
        <a:accent1>
          <a:srgbClr val="4C7188"/>
        </a:accent1>
        <a:accent2>
          <a:srgbClr val="FF9900"/>
        </a:accent2>
        <a:accent3>
          <a:srgbClr val="FFFFFF"/>
        </a:accent3>
        <a:accent4>
          <a:srgbClr val="362109"/>
        </a:accent4>
        <a:accent5>
          <a:srgbClr val="B2BBC3"/>
        </a:accent5>
        <a:accent6>
          <a:srgbClr val="E78A00"/>
        </a:accent6>
        <a:hlink>
          <a:srgbClr val="0000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KNU-로고왼쪽하단 7">
        <a:dk1>
          <a:srgbClr val="41280D"/>
        </a:dk1>
        <a:lt1>
          <a:srgbClr val="FFFFFF"/>
        </a:lt1>
        <a:dk2>
          <a:srgbClr val="336699"/>
        </a:dk2>
        <a:lt2>
          <a:srgbClr val="666633"/>
        </a:lt2>
        <a:accent1>
          <a:srgbClr val="FFCC66"/>
        </a:accent1>
        <a:accent2>
          <a:srgbClr val="993300"/>
        </a:accent2>
        <a:accent3>
          <a:srgbClr val="FFFFFF"/>
        </a:accent3>
        <a:accent4>
          <a:srgbClr val="362109"/>
        </a:accent4>
        <a:accent5>
          <a:srgbClr val="FFE2B8"/>
        </a:accent5>
        <a:accent6>
          <a:srgbClr val="8A2D00"/>
        </a:accent6>
        <a:hlink>
          <a:srgbClr val="008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군산대-모바일강의" id="{575D72DC-87AF-4820-AC5A-B2272891DF8A}" vid="{4A1D5AAA-814C-4F6E-A36A-BE5F20FEE4E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군산대-모바일강의</Template>
  <TotalTime>664</TotalTime>
  <Words>3559</Words>
  <Application>Microsoft Office PowerPoint</Application>
  <PresentationFormat>화면 슬라이드 쇼(4:3)</PresentationFormat>
  <Paragraphs>663</Paragraphs>
  <Slides>108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7" baseType="lpstr">
      <vt:lpstr>Arial Unicode MS</vt:lpstr>
      <vt:lpstr>HY헤드라인M</vt:lpstr>
      <vt:lpstr>맑은 고딕</vt:lpstr>
      <vt:lpstr>새굴림</vt:lpstr>
      <vt:lpstr>Arial</vt:lpstr>
      <vt:lpstr>Arial Bold</vt:lpstr>
      <vt:lpstr>Times New Roman</vt:lpstr>
      <vt:lpstr>Wingdings</vt:lpstr>
      <vt:lpstr>군산대-모바일강의</vt:lpstr>
      <vt:lpstr>Github와 git 1</vt:lpstr>
      <vt:lpstr>목차</vt:lpstr>
      <vt:lpstr>ALM (Application Lifecycle Management)</vt:lpstr>
      <vt:lpstr>Typical ALM with Open Source</vt:lpstr>
      <vt:lpstr>Typical ALM Workflow</vt:lpstr>
      <vt:lpstr>Open Source 계에서는 github이 이제 갑</vt:lpstr>
      <vt:lpstr>Github?</vt:lpstr>
      <vt:lpstr>Github 시작하기 – github.com</vt:lpstr>
      <vt:lpstr>Github Education</vt:lpstr>
      <vt:lpstr>Github Education</vt:lpstr>
      <vt:lpstr>Repository 만들기</vt:lpstr>
      <vt:lpstr>Repository 만들기</vt:lpstr>
      <vt:lpstr>Repository 생성 결과</vt:lpstr>
      <vt:lpstr>Repository 생성 결과</vt:lpstr>
      <vt:lpstr>.gitignore 내용</vt:lpstr>
      <vt:lpstr>License 내용</vt:lpstr>
      <vt:lpstr>License 수정</vt:lpstr>
      <vt:lpstr>수정된 License 확인</vt:lpstr>
      <vt:lpstr>수정 후 변화</vt:lpstr>
      <vt:lpstr>Commit history 확인</vt:lpstr>
      <vt:lpstr>Issue 제기하기</vt:lpstr>
      <vt:lpstr>Issue 작성하기</vt:lpstr>
      <vt:lpstr>Issue 관리하기</vt:lpstr>
      <vt:lpstr>Issue 관리하기</vt:lpstr>
      <vt:lpstr>Readme.md 확인하기</vt:lpstr>
      <vt:lpstr>Markdown Language</vt:lpstr>
      <vt:lpstr>Fork 하기</vt:lpstr>
      <vt:lpstr>다른 프로젝트 fork 해오기</vt:lpstr>
      <vt:lpstr>Fork 결과</vt:lpstr>
      <vt:lpstr>Pull Request 하기</vt:lpstr>
      <vt:lpstr>Fork된 프로젝트에서 수정하기</vt:lpstr>
      <vt:lpstr>수정된 내용 확인</vt:lpstr>
      <vt:lpstr>Pull request 연습하기 1</vt:lpstr>
      <vt:lpstr>Pull request 연습하기 2</vt:lpstr>
      <vt:lpstr>Pull request 연습하기 3</vt:lpstr>
      <vt:lpstr>Pull request 연습하기 4</vt:lpstr>
      <vt:lpstr>Pull request 연습하기 5</vt:lpstr>
      <vt:lpstr>Pull request 연습하기 6</vt:lpstr>
      <vt:lpstr>Pull request 연습하기 7</vt:lpstr>
      <vt:lpstr>Github와 git 2</vt:lpstr>
      <vt:lpstr>목차</vt:lpstr>
      <vt:lpstr>Local에서 … git download</vt:lpstr>
      <vt:lpstr>git 설치 확인</vt:lpstr>
      <vt:lpstr>Git bash 실행</vt:lpstr>
      <vt:lpstr>git 의 구조</vt:lpstr>
      <vt:lpstr>Git config 확인하기</vt:lpstr>
      <vt:lpstr>git config에 사용자 등록하기</vt:lpstr>
      <vt:lpstr>git config에 설정 삭제하기</vt:lpstr>
      <vt:lpstr>github의 저장소 가져오기</vt:lpstr>
      <vt:lpstr>github의 저장소 가져오기</vt:lpstr>
      <vt:lpstr>Clone한 코드 이클립스 적용</vt:lpstr>
      <vt:lpstr>Clone한 코드 이클립스 적용</vt:lpstr>
      <vt:lpstr>새로운 코드 생성</vt:lpstr>
      <vt:lpstr>수정 사항 저장소 적용하기</vt:lpstr>
      <vt:lpstr>수정사항 적용하고 Github에 push하기</vt:lpstr>
      <vt:lpstr>Github 수정사항 확인</vt:lpstr>
      <vt:lpstr>Remote 확인</vt:lpstr>
      <vt:lpstr>Git의 Undo</vt:lpstr>
      <vt:lpstr>Git의 Undo : 1. add 전에 undo하기</vt:lpstr>
      <vt:lpstr>Git의 Undo : 2. add 후에 undo하기</vt:lpstr>
      <vt:lpstr>Git의 Undo : 3. commit 후에 undo 하기</vt:lpstr>
      <vt:lpstr>Git의 Undo : 4. push 후에 undo 하기 1/4</vt:lpstr>
      <vt:lpstr>Git의 Undo : 4. push 후에 undo 하기 2/4</vt:lpstr>
      <vt:lpstr>Git의 Undo : 4. push 후에 undo 하기 3/4</vt:lpstr>
      <vt:lpstr>Git의 Undo : 4. push 후에 undo 하기 3/4</vt:lpstr>
      <vt:lpstr>Github의 수정된 내용 가져오기 1/3</vt:lpstr>
      <vt:lpstr>Github의 수정된 내용 가져오기 2/3</vt:lpstr>
      <vt:lpstr>Github의 수정된 내용 가져오기 3/3</vt:lpstr>
      <vt:lpstr>Git 의 Branch</vt:lpstr>
      <vt:lpstr>여러 버전으로 가지치기. Branching</vt:lpstr>
      <vt:lpstr>Branching</vt:lpstr>
      <vt:lpstr>Branching 예제</vt:lpstr>
      <vt:lpstr>Branching 예제</vt:lpstr>
      <vt:lpstr>Branching 예제</vt:lpstr>
      <vt:lpstr>Branching 예제</vt:lpstr>
      <vt:lpstr>Merge 에서의 충돌 상황</vt:lpstr>
      <vt:lpstr>PowerPoint 프레젠테이션</vt:lpstr>
      <vt:lpstr>config</vt:lpstr>
      <vt:lpstr>clone, pull, fetch</vt:lpstr>
      <vt:lpstr>Status, add, commit, push, remote</vt:lpstr>
      <vt:lpstr>Branch, merge</vt:lpstr>
      <vt:lpstr>Git의 Undo</vt:lpstr>
      <vt:lpstr>Github와 프로젝트 연동하기</vt:lpstr>
      <vt:lpstr>목차</vt:lpstr>
      <vt:lpstr>Github와 프로젝트 연동시키는 방법</vt:lpstr>
      <vt:lpstr>원격 저장소를 먼저 생성하는 방법</vt:lpstr>
      <vt:lpstr>Github에 저장소 생성하기</vt:lpstr>
      <vt:lpstr>github의 저장소 가져오기</vt:lpstr>
      <vt:lpstr>Clone한 코드 이클립스 적용</vt:lpstr>
      <vt:lpstr>Clone한 코드 이클립스 적용</vt:lpstr>
      <vt:lpstr>새로운 코드 생성</vt:lpstr>
      <vt:lpstr>IDE에서 먼저 프로젝트를 생성하는 방법</vt:lpstr>
      <vt:lpstr>Gihub 저장소 생성하기</vt:lpstr>
      <vt:lpstr>Github 생성 후 화면</vt:lpstr>
      <vt:lpstr>안드로이드 스튜디오에서 clone해보기 </vt:lpstr>
      <vt:lpstr>안드로이드 스튜디오에서 clone해보기 </vt:lpstr>
      <vt:lpstr>안드로이드 스튜디오에서 clone해보기 </vt:lpstr>
      <vt:lpstr>안드로이드 프로젝트 생성하기</vt:lpstr>
      <vt:lpstr>안드로이드 프로젝트 생성하기</vt:lpstr>
      <vt:lpstr>Github 파일들 복사하기</vt:lpstr>
      <vt:lpstr>안드로이드 스튜디오 설정 확인하기</vt:lpstr>
      <vt:lpstr>안드로이드 스튜디오 설정 확인하기</vt:lpstr>
      <vt:lpstr>VCS 만져보기</vt:lpstr>
      <vt:lpstr>VCS 만져보기</vt:lpstr>
      <vt:lpstr>현재 상태 commit 하기</vt:lpstr>
      <vt:lpstr>원격 저장소 생성하기</vt:lpstr>
      <vt:lpstr>생성된 프로젝트 확인하기</vt:lpstr>
      <vt:lpstr>불필요한 프로젝트 삭제하기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Project</dc:title>
  <dc:creator>Lee Brandon</dc:creator>
  <cp:lastModifiedBy>이유진</cp:lastModifiedBy>
  <cp:revision>159</cp:revision>
  <dcterms:created xsi:type="dcterms:W3CDTF">2020-04-12T12:31:06Z</dcterms:created>
  <dcterms:modified xsi:type="dcterms:W3CDTF">2020-07-16T06:48:11Z</dcterms:modified>
</cp:coreProperties>
</file>